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4" r:id="rId2"/>
    <p:sldId id="330" r:id="rId3"/>
    <p:sldId id="310" r:id="rId4"/>
    <p:sldId id="332" r:id="rId5"/>
    <p:sldId id="340" r:id="rId6"/>
    <p:sldId id="339" r:id="rId7"/>
    <p:sldId id="334" r:id="rId8"/>
    <p:sldId id="335" r:id="rId9"/>
    <p:sldId id="336" r:id="rId10"/>
    <p:sldId id="337" r:id="rId11"/>
    <p:sldId id="338" r:id="rId12"/>
    <p:sldId id="341" r:id="rId13"/>
    <p:sldId id="343" r:id="rId14"/>
    <p:sldId id="344" r:id="rId15"/>
    <p:sldId id="345" r:id="rId16"/>
    <p:sldId id="346" r:id="rId17"/>
    <p:sldId id="347" r:id="rId18"/>
    <p:sldId id="348" r:id="rId19"/>
    <p:sldId id="349" r:id="rId20"/>
    <p:sldId id="350" r:id="rId21"/>
    <p:sldId id="35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0"/>
    <p:restoredTop sz="93692"/>
  </p:normalViewPr>
  <p:slideViewPr>
    <p:cSldViewPr snapToGrid="0" snapToObjects="1">
      <p:cViewPr>
        <p:scale>
          <a:sx n="94" d="100"/>
          <a:sy n="94" d="100"/>
        </p:scale>
        <p:origin x="1256"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E377-900D-374B-A0F2-ED6340A131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8DD7DC-F428-D646-8A82-B331CC3E4A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14D124-A892-2347-AC0F-9CCA4699F9B5}"/>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1BE82C88-B460-9F41-9B20-179124D30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01408-62E3-DB45-B76C-33EAE45C2512}"/>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636325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3D6A-5D36-CB4E-B92D-9DEFCAFA46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DFA5E8-D012-8649-A295-C07C636FA8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7EFEC-106E-6347-8439-87B492B3BE7E}"/>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86113D2D-C996-264F-9A16-D849480EC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CAF6F-A4ED-4D43-90BD-2E5738CB35CF}"/>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197291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EAB8E5-BD75-B142-B1BB-9EF24DBB99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EBFB0-C949-6442-9165-BB7EB1E4E1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2240AB-FABE-ED4D-8F5F-C70E37DFF27F}"/>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8B96541C-0506-6F4E-8BC0-398665A54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0DF98-6733-B54E-826F-FB373DB7DF20}"/>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33555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98EF-03FD-0845-AB44-51B6F023B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EB33F1-F2B1-FE43-ACC6-2B4B37986A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8DDCB-C145-974C-A06A-54A3FE4DDEEB}"/>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67C6EEAF-56D9-3447-A290-B0AB873EB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BFE4C-8C5A-2843-AB7F-A3445C4BFFAC}"/>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6252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498B-14DB-5840-A3A9-E31C058E7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F7CA74-FE08-3941-A3A6-06EC5244C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7A0FF0-B712-6F41-98C3-662FDF1995D4}"/>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93FE11ED-627E-FB4A-8701-D09BC8805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1C59D-A94D-E346-8EF4-6206BBCB12C9}"/>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92454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840C-ECBD-B449-8F10-CBFCE1680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7E027-9CF1-6740-96C8-74D3A7DAF6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5885E6-F73B-C344-9879-CD458A1FE6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ADBF04-3B43-D54C-8D7A-BD8A6F635AE6}"/>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6" name="Footer Placeholder 5">
            <a:extLst>
              <a:ext uri="{FF2B5EF4-FFF2-40B4-BE49-F238E27FC236}">
                <a16:creationId xmlns:a16="http://schemas.microsoft.com/office/drawing/2014/main" id="{5660B16A-4B1B-9E49-9501-35AE463BA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DD7C7B-E0E1-514A-939D-61F7EB5A6B9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18734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ADFE-7951-3542-9131-EB3AD089F8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6D0058-9465-3E4C-8B91-409160046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369777-B2F3-074B-AD04-E347E66904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483CB2-4986-0848-BBF9-217BEC4996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8434C6-65E6-7E4F-9532-F6A2D52627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A42E3-36AD-6745-9E8C-DA768CCB13E9}"/>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8" name="Footer Placeholder 7">
            <a:extLst>
              <a:ext uri="{FF2B5EF4-FFF2-40B4-BE49-F238E27FC236}">
                <a16:creationId xmlns:a16="http://schemas.microsoft.com/office/drawing/2014/main" id="{8F7FBE2F-99FD-864E-8521-C7D2122F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DFCB89-92E6-0741-B8B4-0965FFAB507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894655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87B-61B0-1E41-8C34-C052A328D9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E90DB2-0A08-9C4B-8D83-932C67E73558}"/>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4" name="Footer Placeholder 3">
            <a:extLst>
              <a:ext uri="{FF2B5EF4-FFF2-40B4-BE49-F238E27FC236}">
                <a16:creationId xmlns:a16="http://schemas.microsoft.com/office/drawing/2014/main" id="{9FB958C7-2F0C-6549-9AE9-F4AD403B15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1472C-4454-0740-AE82-052FAF25F699}"/>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24989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99FEB1-ECBD-8546-9AB4-679674AA5854}"/>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3" name="Footer Placeholder 2">
            <a:extLst>
              <a:ext uri="{FF2B5EF4-FFF2-40B4-BE49-F238E27FC236}">
                <a16:creationId xmlns:a16="http://schemas.microsoft.com/office/drawing/2014/main" id="{0D3405CE-33E5-D24E-AABB-3B7599F5C1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7FF66-9277-1248-9CC9-0D19E3B70BF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35429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368D-122C-B241-97B7-0507B98347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3E008E-74F0-B14B-9EC0-4F8E25C78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E474EC-49B4-E040-961A-417546275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7B2A08-A615-3141-B41A-470BF345F4D6}"/>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6" name="Footer Placeholder 5">
            <a:extLst>
              <a:ext uri="{FF2B5EF4-FFF2-40B4-BE49-F238E27FC236}">
                <a16:creationId xmlns:a16="http://schemas.microsoft.com/office/drawing/2014/main" id="{66A6B514-BDE4-474F-B03A-927BD74D0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3BC561-DC10-7840-84CE-B1A53EC408D3}"/>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158025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B749-8A2B-714B-A25C-E564038DE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04C6C4-743E-8646-A958-E1B5F16802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EDC0B5-F7CB-5F4A-BCF9-F562344DA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5181C0-CBBF-F947-A0F5-C88CA7E6F6B5}"/>
              </a:ext>
            </a:extLst>
          </p:cNvPr>
          <p:cNvSpPr>
            <a:spLocks noGrp="1"/>
          </p:cNvSpPr>
          <p:nvPr>
            <p:ph type="dt" sz="half" idx="10"/>
          </p:nvPr>
        </p:nvSpPr>
        <p:spPr/>
        <p:txBody>
          <a:bodyPr/>
          <a:lstStyle/>
          <a:p>
            <a:fld id="{D643CD8B-3529-244E-A6E4-1195A357CB7A}" type="datetimeFigureOut">
              <a:rPr lang="en-US" smtClean="0"/>
              <a:t>2/6/21</a:t>
            </a:fld>
            <a:endParaRPr lang="en-US"/>
          </a:p>
        </p:txBody>
      </p:sp>
      <p:sp>
        <p:nvSpPr>
          <p:cNvPr id="6" name="Footer Placeholder 5">
            <a:extLst>
              <a:ext uri="{FF2B5EF4-FFF2-40B4-BE49-F238E27FC236}">
                <a16:creationId xmlns:a16="http://schemas.microsoft.com/office/drawing/2014/main" id="{1C55CF0E-6D46-C245-AFFA-8666B2050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E3A1A-7084-CE4D-9B99-2584083B6496}"/>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651294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1EB38F-0518-BA45-9E05-AA8B12C23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FC9873-9317-EA4F-ACC3-CDD587080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F3D92-818F-4348-B732-15EE893CC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3CD8B-3529-244E-A6E4-1195A357CB7A}" type="datetimeFigureOut">
              <a:rPr lang="en-US" smtClean="0"/>
              <a:t>2/6/21</a:t>
            </a:fld>
            <a:endParaRPr lang="en-US"/>
          </a:p>
        </p:txBody>
      </p:sp>
      <p:sp>
        <p:nvSpPr>
          <p:cNvPr id="5" name="Footer Placeholder 4">
            <a:extLst>
              <a:ext uri="{FF2B5EF4-FFF2-40B4-BE49-F238E27FC236}">
                <a16:creationId xmlns:a16="http://schemas.microsoft.com/office/drawing/2014/main" id="{050857C4-054D-1B48-8EBF-82A394E98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0571D-4EA6-884C-BF20-95E9595D72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0C599-2B85-784D-AE6F-C9994CCD078C}" type="slidenum">
              <a:rPr lang="en-US" smtClean="0"/>
              <a:t>‹#›</a:t>
            </a:fld>
            <a:endParaRPr lang="en-US"/>
          </a:p>
        </p:txBody>
      </p:sp>
    </p:spTree>
    <p:extLst>
      <p:ext uri="{BB962C8B-B14F-4D97-AF65-F5344CB8AC3E}">
        <p14:creationId xmlns:p14="http://schemas.microsoft.com/office/powerpoint/2010/main" val="86712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https://electropeak.com/learn/create-a-web-server-w-esp3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esp32.local/" TargetMode="External"/><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bit.ly/3aB3WBL"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AB30EC-6E36-B742-B7AE-7B4F5A58DC23}"/>
              </a:ext>
            </a:extLst>
          </p:cNvPr>
          <p:cNvSpPr>
            <a:spLocks noGrp="1"/>
          </p:cNvSpPr>
          <p:nvPr>
            <p:ph type="sldNum" sz="quarter" idx="12"/>
          </p:nvPr>
        </p:nvSpPr>
        <p:spPr/>
        <p:txBody>
          <a:bodyPr/>
          <a:lstStyle/>
          <a:p>
            <a:fld id="{1E2C5D69-89DF-344F-96E3-E1C322024D51}" type="slidenum">
              <a:rPr lang="en-US" smtClean="0"/>
              <a:t>1</a:t>
            </a:fld>
            <a:endParaRPr lang="en-US"/>
          </a:p>
        </p:txBody>
      </p:sp>
      <p:sp>
        <p:nvSpPr>
          <p:cNvPr id="35" name="TextBox 34">
            <a:extLst>
              <a:ext uri="{FF2B5EF4-FFF2-40B4-BE49-F238E27FC236}">
                <a16:creationId xmlns:a16="http://schemas.microsoft.com/office/drawing/2014/main" id="{9F94A2AC-C554-C04C-8192-28BA649CF30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IoT with ESP32</a:t>
            </a:r>
          </a:p>
        </p:txBody>
      </p:sp>
      <p:sp>
        <p:nvSpPr>
          <p:cNvPr id="10" name="TextBox 9">
            <a:extLst>
              <a:ext uri="{FF2B5EF4-FFF2-40B4-BE49-F238E27FC236}">
                <a16:creationId xmlns:a16="http://schemas.microsoft.com/office/drawing/2014/main" id="{E2BE9589-6EDD-EC42-9AA5-23474D67F007}"/>
              </a:ext>
            </a:extLst>
          </p:cNvPr>
          <p:cNvSpPr txBox="1"/>
          <p:nvPr/>
        </p:nvSpPr>
        <p:spPr>
          <a:xfrm>
            <a:off x="104503" y="6423183"/>
            <a:ext cx="11982994" cy="261610"/>
          </a:xfrm>
          <a:prstGeom prst="rect">
            <a:avLst/>
          </a:prstGeom>
          <a:solidFill>
            <a:srgbClr val="0070C0"/>
          </a:solidFill>
        </p:spPr>
        <p:txBody>
          <a:bodyPr wrap="square" rtlCol="0">
            <a:spAutoFit/>
          </a:bodyPr>
          <a:lstStyle/>
          <a:p>
            <a:pPr algn="ctr"/>
            <a:r>
              <a:rPr lang="en-US" sz="1100" dirty="0">
                <a:solidFill>
                  <a:srgbClr val="FFFF00"/>
                </a:solidFill>
              </a:rPr>
              <a:t>| IoT with ESP32 | Rev01-JAN2021 |</a:t>
            </a:r>
          </a:p>
        </p:txBody>
      </p:sp>
      <p:pic>
        <p:nvPicPr>
          <p:cNvPr id="7" name="Picture 6">
            <a:extLst>
              <a:ext uri="{FF2B5EF4-FFF2-40B4-BE49-F238E27FC236}">
                <a16:creationId xmlns:a16="http://schemas.microsoft.com/office/drawing/2014/main" id="{7E2F4D87-923B-F54C-BD64-FB0291BC5C44}"/>
              </a:ext>
            </a:extLst>
          </p:cNvPr>
          <p:cNvPicPr>
            <a:picLocks noChangeAspect="1"/>
          </p:cNvPicPr>
          <p:nvPr/>
        </p:nvPicPr>
        <p:blipFill>
          <a:blip r:embed="rId2"/>
          <a:stretch>
            <a:fillRect/>
          </a:stretch>
        </p:blipFill>
        <p:spPr>
          <a:xfrm>
            <a:off x="11452975" y="41387"/>
            <a:ext cx="634522" cy="669356"/>
          </a:xfrm>
          <a:prstGeom prst="rect">
            <a:avLst/>
          </a:prstGeom>
        </p:spPr>
      </p:pic>
      <p:pic>
        <p:nvPicPr>
          <p:cNvPr id="2" name="Picture 1">
            <a:extLst>
              <a:ext uri="{FF2B5EF4-FFF2-40B4-BE49-F238E27FC236}">
                <a16:creationId xmlns:a16="http://schemas.microsoft.com/office/drawing/2014/main" id="{A6124BDC-5F45-B74D-A443-AAA74101F8E0}"/>
              </a:ext>
            </a:extLst>
          </p:cNvPr>
          <p:cNvPicPr>
            <a:picLocks noChangeAspect="1"/>
          </p:cNvPicPr>
          <p:nvPr/>
        </p:nvPicPr>
        <p:blipFill>
          <a:blip r:embed="rId3"/>
          <a:stretch>
            <a:fillRect/>
          </a:stretch>
        </p:blipFill>
        <p:spPr>
          <a:xfrm>
            <a:off x="282685" y="1290364"/>
            <a:ext cx="6413500" cy="3898900"/>
          </a:xfrm>
          <a:prstGeom prst="rect">
            <a:avLst/>
          </a:prstGeom>
        </p:spPr>
      </p:pic>
      <p:sp>
        <p:nvSpPr>
          <p:cNvPr id="3" name="TextBox 2">
            <a:extLst>
              <a:ext uri="{FF2B5EF4-FFF2-40B4-BE49-F238E27FC236}">
                <a16:creationId xmlns:a16="http://schemas.microsoft.com/office/drawing/2014/main" id="{687037F1-FC59-014E-9E2D-2F39C03F3522}"/>
              </a:ext>
            </a:extLst>
          </p:cNvPr>
          <p:cNvSpPr txBox="1"/>
          <p:nvPr/>
        </p:nvSpPr>
        <p:spPr>
          <a:xfrm>
            <a:off x="3390285" y="5170622"/>
            <a:ext cx="3414717" cy="246221"/>
          </a:xfrm>
          <a:prstGeom prst="rect">
            <a:avLst/>
          </a:prstGeom>
          <a:noFill/>
        </p:spPr>
        <p:txBody>
          <a:bodyPr wrap="none" rtlCol="0">
            <a:spAutoFit/>
          </a:bodyPr>
          <a:lstStyle/>
          <a:p>
            <a:r>
              <a:rPr lang="en-US" sz="1000" dirty="0">
                <a:hlinkClick r:id="rId4"/>
              </a:rPr>
              <a:t>https://</a:t>
            </a:r>
            <a:r>
              <a:rPr lang="en-US" sz="1000" dirty="0" err="1">
                <a:hlinkClick r:id="rId4"/>
              </a:rPr>
              <a:t>electropeak.com</a:t>
            </a:r>
            <a:r>
              <a:rPr lang="en-US" sz="1000" dirty="0">
                <a:hlinkClick r:id="rId4"/>
              </a:rPr>
              <a:t>/learn/create-a-web-server-w-esp32/</a:t>
            </a:r>
            <a:endParaRPr lang="en-US" sz="1000" dirty="0"/>
          </a:p>
        </p:txBody>
      </p:sp>
      <p:sp>
        <p:nvSpPr>
          <p:cNvPr id="12" name="Title 5">
            <a:extLst>
              <a:ext uri="{FF2B5EF4-FFF2-40B4-BE49-F238E27FC236}">
                <a16:creationId xmlns:a16="http://schemas.microsoft.com/office/drawing/2014/main" id="{406553D1-DB80-5C4E-A728-97716990158A}"/>
              </a:ext>
            </a:extLst>
          </p:cNvPr>
          <p:cNvSpPr>
            <a:spLocks noGrp="1"/>
          </p:cNvSpPr>
          <p:nvPr>
            <p:ph type="ctrTitle"/>
          </p:nvPr>
        </p:nvSpPr>
        <p:spPr>
          <a:xfrm>
            <a:off x="7200010" y="1820014"/>
            <a:ext cx="4687190" cy="1876501"/>
          </a:xfrm>
        </p:spPr>
        <p:txBody>
          <a:bodyPr>
            <a:normAutofit/>
          </a:bodyPr>
          <a:lstStyle/>
          <a:p>
            <a:r>
              <a:rPr lang="en-US" sz="3200" b="1" dirty="0">
                <a:solidFill>
                  <a:srgbClr val="002060"/>
                </a:solidFill>
              </a:rPr>
              <a:t>Create a Web Server with ESP32 and Arduino IDE</a:t>
            </a:r>
          </a:p>
        </p:txBody>
      </p:sp>
      <p:cxnSp>
        <p:nvCxnSpPr>
          <p:cNvPr id="13" name="Straight Connector 12">
            <a:extLst>
              <a:ext uri="{FF2B5EF4-FFF2-40B4-BE49-F238E27FC236}">
                <a16:creationId xmlns:a16="http://schemas.microsoft.com/office/drawing/2014/main" id="{7E4F2E98-C3E1-FE46-8746-AF462930E52E}"/>
              </a:ext>
            </a:extLst>
          </p:cNvPr>
          <p:cNvCxnSpPr>
            <a:cxnSpLocks/>
          </p:cNvCxnSpPr>
          <p:nvPr/>
        </p:nvCxnSpPr>
        <p:spPr>
          <a:xfrm>
            <a:off x="7200010" y="3733207"/>
            <a:ext cx="4687190" cy="0"/>
          </a:xfrm>
          <a:prstGeom prst="line">
            <a:avLst/>
          </a:prstGeom>
          <a:ln w="349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0B8AA7-DC4C-6643-91FE-B3C19639B1A0}"/>
              </a:ext>
            </a:extLst>
          </p:cNvPr>
          <p:cNvCxnSpPr>
            <a:cxnSpLocks/>
          </p:cNvCxnSpPr>
          <p:nvPr/>
        </p:nvCxnSpPr>
        <p:spPr>
          <a:xfrm>
            <a:off x="7200010" y="1839878"/>
            <a:ext cx="4687190" cy="0"/>
          </a:xfrm>
          <a:prstGeom prst="line">
            <a:avLst/>
          </a:prstGeom>
          <a:ln w="349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5">
            <a:extLst>
              <a:ext uri="{FF2B5EF4-FFF2-40B4-BE49-F238E27FC236}">
                <a16:creationId xmlns:a16="http://schemas.microsoft.com/office/drawing/2014/main" id="{B37F056F-ACFE-4147-A1D9-91784FAA4636}"/>
              </a:ext>
            </a:extLst>
          </p:cNvPr>
          <p:cNvSpPr txBox="1">
            <a:spLocks/>
          </p:cNvSpPr>
          <p:nvPr/>
        </p:nvSpPr>
        <p:spPr>
          <a:xfrm>
            <a:off x="7209901" y="1048023"/>
            <a:ext cx="4687190" cy="8383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002060"/>
                </a:solidFill>
              </a:rPr>
              <a:t>MODULE 2b</a:t>
            </a:r>
          </a:p>
        </p:txBody>
      </p:sp>
    </p:spTree>
    <p:extLst>
      <p:ext uri="{BB962C8B-B14F-4D97-AF65-F5344CB8AC3E}">
        <p14:creationId xmlns:p14="http://schemas.microsoft.com/office/powerpoint/2010/main" val="2962570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6548F65-C4F8-1842-94CD-99FCE35C14A8}"/>
              </a:ext>
            </a:extLst>
          </p:cNvPr>
          <p:cNvPicPr>
            <a:picLocks noChangeAspect="1"/>
          </p:cNvPicPr>
          <p:nvPr/>
        </p:nvPicPr>
        <p:blipFill>
          <a:blip r:embed="rId2"/>
          <a:stretch>
            <a:fillRect/>
          </a:stretch>
        </p:blipFill>
        <p:spPr>
          <a:xfrm>
            <a:off x="971036" y="5901428"/>
            <a:ext cx="2628900" cy="469900"/>
          </a:xfrm>
          <a:prstGeom prst="rect">
            <a:avLst/>
          </a:prstGeom>
        </p:spPr>
      </p:pic>
      <p:pic>
        <p:nvPicPr>
          <p:cNvPr id="15" name="Picture 14">
            <a:extLst>
              <a:ext uri="{FF2B5EF4-FFF2-40B4-BE49-F238E27FC236}">
                <a16:creationId xmlns:a16="http://schemas.microsoft.com/office/drawing/2014/main" id="{EEE6D8C3-87B2-674B-A0CC-910A34D602AC}"/>
              </a:ext>
            </a:extLst>
          </p:cNvPr>
          <p:cNvPicPr>
            <a:picLocks noChangeAspect="1"/>
          </p:cNvPicPr>
          <p:nvPr/>
        </p:nvPicPr>
        <p:blipFill>
          <a:blip r:embed="rId3"/>
          <a:stretch>
            <a:fillRect/>
          </a:stretch>
        </p:blipFill>
        <p:spPr>
          <a:xfrm>
            <a:off x="971036" y="3601708"/>
            <a:ext cx="4000500" cy="927100"/>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10</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3" name="Rectangle 2">
            <a:extLst>
              <a:ext uri="{FF2B5EF4-FFF2-40B4-BE49-F238E27FC236}">
                <a16:creationId xmlns:a16="http://schemas.microsoft.com/office/drawing/2014/main" id="{C77AD46A-6AA1-0D40-B030-0A639D5FC3A2}"/>
              </a:ext>
            </a:extLst>
          </p:cNvPr>
          <p:cNvSpPr/>
          <p:nvPr/>
        </p:nvSpPr>
        <p:spPr>
          <a:xfrm>
            <a:off x="937846" y="3575567"/>
            <a:ext cx="10118066" cy="985899"/>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538912C-5536-2045-BE1E-41C33CA60D5B}"/>
              </a:ext>
            </a:extLst>
          </p:cNvPr>
          <p:cNvSpPr/>
          <p:nvPr/>
        </p:nvSpPr>
        <p:spPr>
          <a:xfrm>
            <a:off x="441322" y="956572"/>
            <a:ext cx="8477407"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Create a Web Server object that listens for HTTP request in port 80.</a:t>
            </a:r>
            <a:endPar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4481760D-F10D-AE4C-BA8A-66A681B9932C}"/>
              </a:ext>
            </a:extLst>
          </p:cNvPr>
          <p:cNvPicPr>
            <a:picLocks noChangeAspect="1"/>
          </p:cNvPicPr>
          <p:nvPr/>
        </p:nvPicPr>
        <p:blipFill>
          <a:blip r:embed="rId4"/>
          <a:stretch>
            <a:fillRect/>
          </a:stretch>
        </p:blipFill>
        <p:spPr>
          <a:xfrm>
            <a:off x="946595" y="1485999"/>
            <a:ext cx="4127500" cy="457200"/>
          </a:xfrm>
          <a:prstGeom prst="rect">
            <a:avLst/>
          </a:prstGeom>
        </p:spPr>
      </p:pic>
      <p:sp>
        <p:nvSpPr>
          <p:cNvPr id="14" name="Rectangle 13">
            <a:extLst>
              <a:ext uri="{FF2B5EF4-FFF2-40B4-BE49-F238E27FC236}">
                <a16:creationId xmlns:a16="http://schemas.microsoft.com/office/drawing/2014/main" id="{007C28E4-A314-C64F-8A73-BA7F54A095FE}"/>
              </a:ext>
            </a:extLst>
          </p:cNvPr>
          <p:cNvSpPr/>
          <p:nvPr/>
        </p:nvSpPr>
        <p:spPr>
          <a:xfrm>
            <a:off x="943102" y="1471633"/>
            <a:ext cx="10118066" cy="50533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46B1E00-BF9C-9041-9331-316DBB6C3CA5}"/>
              </a:ext>
            </a:extLst>
          </p:cNvPr>
          <p:cNvSpPr/>
          <p:nvPr/>
        </p:nvSpPr>
        <p:spPr>
          <a:xfrm>
            <a:off x="451676" y="2034543"/>
            <a:ext cx="10812832" cy="1571071"/>
          </a:xfrm>
          <a:prstGeom prst="rect">
            <a:avLst/>
          </a:prstGeom>
        </p:spPr>
        <p:txBody>
          <a:bodyPr wrap="square">
            <a:spAutoFit/>
          </a:bodyPr>
          <a:lstStyle/>
          <a:p>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Line #27 - #78 took place in void setup( ) function</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Opens serial port &amp; set data rate at 115200. This will allow us to see text &amp; values (send &amp; receive) activities in ESP32 on your computer/laptop thru Serial Monitor by using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Serial.print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command. </a:t>
            </a:r>
            <a:r>
              <a:rPr lang="en-MY" dirty="0">
                <a:latin typeface="Arial" panose="020B0604020202020204" pitchFamily="34" charset="0"/>
                <a:cs typeface="Arial" panose="020B0604020202020204" pitchFamily="34" charset="0"/>
              </a:rPr>
              <a:t>T</a:t>
            </a:r>
            <a:r>
              <a:rPr lang="en-MY" dirty="0">
                <a:solidFill>
                  <a:schemeClr val="accent5">
                    <a:lumMod val="50000"/>
                  </a:schemeClr>
                </a:solidFill>
                <a:latin typeface="Arial" panose="020B0604020202020204" pitchFamily="34" charset="0"/>
                <a:cs typeface="Arial" panose="020B0604020202020204" pitchFamily="34" charset="0"/>
              </a:rPr>
              <a:t>he 9,600 baud rate is approximately 1,000 characters per second.</a:t>
            </a:r>
            <a:endParaRPr lang="en-MY"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p:txBody>
      </p:sp>
      <p:sp>
        <p:nvSpPr>
          <p:cNvPr id="22" name="Rectangle 21">
            <a:extLst>
              <a:ext uri="{FF2B5EF4-FFF2-40B4-BE49-F238E27FC236}">
                <a16:creationId xmlns:a16="http://schemas.microsoft.com/office/drawing/2014/main" id="{31D9BB91-7298-4545-85B6-1C692E9FA648}"/>
              </a:ext>
            </a:extLst>
          </p:cNvPr>
          <p:cNvSpPr/>
          <p:nvPr/>
        </p:nvSpPr>
        <p:spPr>
          <a:xfrm>
            <a:off x="937843" y="5885995"/>
            <a:ext cx="10118066" cy="53175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021B75A-E0BF-5C40-82B3-F470EFD25EA3}"/>
              </a:ext>
            </a:extLst>
          </p:cNvPr>
          <p:cNvSpPr/>
          <p:nvPr/>
        </p:nvSpPr>
        <p:spPr>
          <a:xfrm>
            <a:off x="451673" y="4603569"/>
            <a:ext cx="11010984" cy="1287468"/>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Set ESP32 as web server mode. </a:t>
            </a:r>
            <a:r>
              <a:rPr lang="en-MY"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Other modes available: </a:t>
            </a:r>
            <a:r>
              <a:rPr lang="en-MY" b="1" dirty="0">
                <a:solidFill>
                  <a:schemeClr val="accent5">
                    <a:lumMod val="50000"/>
                  </a:schemeClr>
                </a:solidFill>
                <a:latin typeface="Arial" panose="020B0604020202020204" pitchFamily="34" charset="0"/>
                <a:cs typeface="Arial" panose="020B0604020202020204" pitchFamily="34" charset="0"/>
              </a:rPr>
              <a:t>WIFI_OFF </a:t>
            </a:r>
            <a:r>
              <a:rPr lang="en-MY" dirty="0">
                <a:solidFill>
                  <a:schemeClr val="accent5">
                    <a:lumMod val="50000"/>
                  </a:schemeClr>
                </a:solidFill>
                <a:latin typeface="Arial" panose="020B0604020202020204" pitchFamily="34" charset="0"/>
                <a:cs typeface="Arial" panose="020B0604020202020204" pitchFamily="34" charset="0"/>
              </a:rPr>
              <a:t>(turn off </a:t>
            </a:r>
            <a:r>
              <a:rPr lang="en-MY" dirty="0" err="1">
                <a:solidFill>
                  <a:schemeClr val="accent5">
                    <a:lumMod val="50000"/>
                  </a:schemeClr>
                </a:solidFill>
                <a:latin typeface="Arial" panose="020B0604020202020204" pitchFamily="34" charset="0"/>
                <a:cs typeface="Arial" panose="020B0604020202020204" pitchFamily="34" charset="0"/>
              </a:rPr>
              <a:t>WiFi</a:t>
            </a:r>
            <a:r>
              <a:rPr lang="en-MY" dirty="0">
                <a:solidFill>
                  <a:schemeClr val="accent5">
                    <a:lumMod val="50000"/>
                  </a:schemeClr>
                </a:solidFill>
                <a:latin typeface="Arial" panose="020B0604020202020204" pitchFamily="34" charset="0"/>
                <a:cs typeface="Arial" panose="020B0604020202020204" pitchFamily="34" charset="0"/>
              </a:rPr>
              <a:t>), </a:t>
            </a:r>
            <a:r>
              <a:rPr lang="en-MY" b="1" dirty="0">
                <a:solidFill>
                  <a:schemeClr val="accent5">
                    <a:lumMod val="50000"/>
                  </a:schemeClr>
                </a:solidFill>
                <a:latin typeface="Arial" panose="020B0604020202020204" pitchFamily="34" charset="0"/>
                <a:cs typeface="Arial" panose="020B0604020202020204" pitchFamily="34" charset="0"/>
              </a:rPr>
              <a:t>WIFI_STA </a:t>
            </a:r>
            <a:r>
              <a:rPr lang="en-MY" dirty="0">
                <a:solidFill>
                  <a:schemeClr val="accent5">
                    <a:lumMod val="50000"/>
                  </a:schemeClr>
                </a:solidFill>
                <a:latin typeface="Arial" panose="020B0604020202020204" pitchFamily="34" charset="0"/>
                <a:cs typeface="Arial" panose="020B0604020202020204" pitchFamily="34" charset="0"/>
              </a:rPr>
              <a:t>(Station mode), </a:t>
            </a:r>
            <a:r>
              <a:rPr lang="en-MY" b="1" dirty="0">
                <a:solidFill>
                  <a:schemeClr val="accent5">
                    <a:lumMod val="50000"/>
                  </a:schemeClr>
                </a:solidFill>
                <a:latin typeface="Arial" panose="020B0604020202020204" pitchFamily="34" charset="0"/>
                <a:cs typeface="Arial" panose="020B0604020202020204" pitchFamily="34" charset="0"/>
              </a:rPr>
              <a:t>WIFI_AP </a:t>
            </a:r>
            <a:r>
              <a:rPr lang="en-MY" dirty="0">
                <a:solidFill>
                  <a:schemeClr val="accent5">
                    <a:lumMod val="50000"/>
                  </a:schemeClr>
                </a:solidFill>
                <a:latin typeface="Arial" panose="020B0604020202020204" pitchFamily="34" charset="0"/>
                <a:cs typeface="Arial" panose="020B0604020202020204" pitchFamily="34" charset="0"/>
              </a:rPr>
              <a:t>(Access Point mode),</a:t>
            </a:r>
            <a:r>
              <a:rPr lang="en-MY" b="1" dirty="0">
                <a:solidFill>
                  <a:schemeClr val="accent5">
                    <a:lumMod val="50000"/>
                  </a:schemeClr>
                </a:solidFill>
                <a:latin typeface="Arial" panose="020B0604020202020204" pitchFamily="34" charset="0"/>
                <a:cs typeface="Arial" panose="020B0604020202020204" pitchFamily="34" charset="0"/>
              </a:rPr>
              <a:t> WIFI_AP_STA</a:t>
            </a:r>
            <a:r>
              <a:rPr lang="en-MY" dirty="0">
                <a:solidFill>
                  <a:schemeClr val="accent5">
                    <a:lumMod val="50000"/>
                  </a:schemeClr>
                </a:solidFill>
                <a:latin typeface="Arial" panose="020B0604020202020204" pitchFamily="34" charset="0"/>
                <a:cs typeface="Arial" panose="020B0604020202020204" pitchFamily="34" charset="0"/>
              </a:rPr>
              <a:t> (both Station and Access Point mode). In </a:t>
            </a:r>
            <a:r>
              <a:rPr lang="en-MY" b="1" dirty="0">
                <a:solidFill>
                  <a:schemeClr val="accent5">
                    <a:lumMod val="50000"/>
                  </a:schemeClr>
                </a:solidFill>
                <a:latin typeface="Arial" panose="020B0604020202020204" pitchFamily="34" charset="0"/>
                <a:cs typeface="Arial" panose="020B0604020202020204" pitchFamily="34" charset="0"/>
              </a:rPr>
              <a:t>WIFI_STA </a:t>
            </a:r>
            <a:r>
              <a:rPr lang="en-MY" dirty="0">
                <a:solidFill>
                  <a:schemeClr val="accent5">
                    <a:lumMod val="50000"/>
                  </a:schemeClr>
                </a:solidFill>
                <a:latin typeface="Arial" panose="020B0604020202020204" pitchFamily="34" charset="0"/>
                <a:cs typeface="Arial" panose="020B0604020202020204" pitchFamily="34" charset="0"/>
              </a:rPr>
              <a:t>mode, the ESP32 will gets the IP address from wireless router that connects to it.</a:t>
            </a:r>
            <a:r>
              <a:rPr lang="en-MY"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p>
        </p:txBody>
      </p:sp>
      <p:sp>
        <p:nvSpPr>
          <p:cNvPr id="16" name="TextBox 15">
            <a:extLst>
              <a:ext uri="{FF2B5EF4-FFF2-40B4-BE49-F238E27FC236}">
                <a16:creationId xmlns:a16="http://schemas.microsoft.com/office/drawing/2014/main" id="{E821EE35-554E-4541-AB86-A175A17B17DF}"/>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7" name="Rectangle 16">
            <a:extLst>
              <a:ext uri="{FF2B5EF4-FFF2-40B4-BE49-F238E27FC236}">
                <a16:creationId xmlns:a16="http://schemas.microsoft.com/office/drawing/2014/main" id="{1E79EF6E-CD24-0949-A63E-E16FE30A1682}"/>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963B7A8-A8DF-7342-B439-0A76C49483DF}"/>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2862104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AC2366-C4C2-BB46-998E-DCDA317A8733}"/>
              </a:ext>
            </a:extLst>
          </p:cNvPr>
          <p:cNvPicPr>
            <a:picLocks noChangeAspect="1"/>
          </p:cNvPicPr>
          <p:nvPr/>
        </p:nvPicPr>
        <p:blipFill>
          <a:blip r:embed="rId2"/>
          <a:stretch>
            <a:fillRect/>
          </a:stretch>
        </p:blipFill>
        <p:spPr>
          <a:xfrm>
            <a:off x="981988" y="2988369"/>
            <a:ext cx="4800600" cy="1168400"/>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11</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22" name="Rectangle 21">
            <a:extLst>
              <a:ext uri="{FF2B5EF4-FFF2-40B4-BE49-F238E27FC236}">
                <a16:creationId xmlns:a16="http://schemas.microsoft.com/office/drawing/2014/main" id="{31D9BB91-7298-4545-85B6-1C692E9FA648}"/>
              </a:ext>
            </a:extLst>
          </p:cNvPr>
          <p:cNvSpPr/>
          <p:nvPr/>
        </p:nvSpPr>
        <p:spPr>
          <a:xfrm>
            <a:off x="962327" y="2958279"/>
            <a:ext cx="10118066" cy="1229937"/>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021B75A-E0BF-5C40-82B3-F470EFD25EA3}"/>
              </a:ext>
            </a:extLst>
          </p:cNvPr>
          <p:cNvSpPr/>
          <p:nvPr/>
        </p:nvSpPr>
        <p:spPr>
          <a:xfrm>
            <a:off x="467258" y="956857"/>
            <a:ext cx="10812832" cy="871970"/>
          </a:xfrm>
          <a:prstGeom prst="rect">
            <a:avLst/>
          </a:prstGeom>
          <a:ln>
            <a:noFill/>
          </a:ln>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a:t>
            </a:r>
            <a:r>
              <a:rPr lang="en-MY" dirty="0">
                <a:solidFill>
                  <a:srgbClr val="002060"/>
                </a:solidFill>
                <a:latin typeface="Arial" panose="020B0604020202020204" pitchFamily="34" charset="0"/>
                <a:cs typeface="Arial" panose="020B0604020202020204" pitchFamily="34" charset="0"/>
              </a:rPr>
              <a:t>he following function is to make ESP32 a </a:t>
            </a:r>
            <a:r>
              <a:rPr lang="en-MY" dirty="0" err="1">
                <a:solidFill>
                  <a:srgbClr val="002060"/>
                </a:solidFill>
                <a:latin typeface="Arial" panose="020B0604020202020204" pitchFamily="34" charset="0"/>
                <a:cs typeface="Arial" panose="020B0604020202020204" pitchFamily="34" charset="0"/>
              </a:rPr>
              <a:t>WiFi</a:t>
            </a:r>
            <a:r>
              <a:rPr lang="en-MY" dirty="0">
                <a:solidFill>
                  <a:srgbClr val="002060"/>
                </a:solidFill>
                <a:latin typeface="Arial" panose="020B0604020202020204" pitchFamily="34" charset="0"/>
                <a:cs typeface="Arial" panose="020B0604020202020204" pitchFamily="34" charset="0"/>
              </a:rPr>
              <a:t> client that connect to a network with provided </a:t>
            </a:r>
            <a:r>
              <a:rPr lang="en-MY" dirty="0" err="1">
                <a:solidFill>
                  <a:srgbClr val="002060"/>
                </a:solidFill>
                <a:latin typeface="Arial" panose="020B0604020202020204" pitchFamily="34" charset="0"/>
                <a:cs typeface="Arial" panose="020B0604020202020204" pitchFamily="34" charset="0"/>
              </a:rPr>
              <a:t>ssid</a:t>
            </a:r>
            <a:r>
              <a:rPr lang="en-MY" dirty="0">
                <a:solidFill>
                  <a:srgbClr val="002060"/>
                </a:solidFill>
                <a:latin typeface="Arial" panose="020B0604020202020204" pitchFamily="34" charset="0"/>
                <a:cs typeface="Arial" panose="020B0604020202020204" pitchFamily="34" charset="0"/>
              </a:rPr>
              <a:t> and password. If we use this function can replace </a:t>
            </a:r>
            <a:r>
              <a:rPr lang="en-MY" b="1" dirty="0" err="1">
                <a:solidFill>
                  <a:srgbClr val="002060"/>
                </a:solidFill>
                <a:latin typeface="Arial" panose="020B0604020202020204" pitchFamily="34" charset="0"/>
                <a:cs typeface="Arial" panose="020B0604020202020204" pitchFamily="34" charset="0"/>
              </a:rPr>
              <a:t>WiFi.mode</a:t>
            </a:r>
            <a:r>
              <a:rPr lang="en-MY" b="1" dirty="0">
                <a:solidFill>
                  <a:srgbClr val="002060"/>
                </a:solidFill>
                <a:latin typeface="Arial" panose="020B0604020202020204" pitchFamily="34" charset="0"/>
                <a:cs typeface="Arial" panose="020B0604020202020204" pitchFamily="34" charset="0"/>
              </a:rPr>
              <a:t>(WIFI_STA)</a:t>
            </a:r>
            <a:r>
              <a:rPr lang="en-MY" dirty="0">
                <a:solidFill>
                  <a:srgbClr val="002060"/>
                </a:solidFill>
                <a:latin typeface="Arial" panose="020B0604020202020204" pitchFamily="34" charset="0"/>
                <a:cs typeface="Arial" panose="020B0604020202020204" pitchFamily="34" charset="0"/>
              </a:rPr>
              <a:t> function.</a:t>
            </a:r>
            <a:endPar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p:txBody>
      </p:sp>
      <p:pic>
        <p:nvPicPr>
          <p:cNvPr id="6" name="Picture 5">
            <a:extLst>
              <a:ext uri="{FF2B5EF4-FFF2-40B4-BE49-F238E27FC236}">
                <a16:creationId xmlns:a16="http://schemas.microsoft.com/office/drawing/2014/main" id="{DB3F46E3-2DC8-3F49-8773-9CA9A7EEE7D2}"/>
              </a:ext>
            </a:extLst>
          </p:cNvPr>
          <p:cNvPicPr>
            <a:picLocks noChangeAspect="1"/>
          </p:cNvPicPr>
          <p:nvPr/>
        </p:nvPicPr>
        <p:blipFill>
          <a:blip r:embed="rId3"/>
          <a:stretch>
            <a:fillRect/>
          </a:stretch>
        </p:blipFill>
        <p:spPr>
          <a:xfrm>
            <a:off x="946128" y="1832823"/>
            <a:ext cx="6972300" cy="431800"/>
          </a:xfrm>
          <a:prstGeom prst="rect">
            <a:avLst/>
          </a:prstGeom>
        </p:spPr>
      </p:pic>
      <p:sp>
        <p:nvSpPr>
          <p:cNvPr id="20" name="Rectangle 19">
            <a:extLst>
              <a:ext uri="{FF2B5EF4-FFF2-40B4-BE49-F238E27FC236}">
                <a16:creationId xmlns:a16="http://schemas.microsoft.com/office/drawing/2014/main" id="{C43F7740-52C3-1542-9555-FF57CFBA70EB}"/>
              </a:ext>
            </a:extLst>
          </p:cNvPr>
          <p:cNvSpPr/>
          <p:nvPr/>
        </p:nvSpPr>
        <p:spPr>
          <a:xfrm>
            <a:off x="962327" y="1815913"/>
            <a:ext cx="10118066" cy="523220"/>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16091D-F699-7E42-B139-AF8F1E4B0AAB}"/>
              </a:ext>
            </a:extLst>
          </p:cNvPr>
          <p:cNvSpPr/>
          <p:nvPr/>
        </p:nvSpPr>
        <p:spPr>
          <a:xfrm>
            <a:off x="460198" y="2457936"/>
            <a:ext cx="10812832"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Print dotted lines until ESP32 connected to wireless router.</a:t>
            </a:r>
          </a:p>
        </p:txBody>
      </p:sp>
      <p:sp>
        <p:nvSpPr>
          <p:cNvPr id="25" name="Rectangle 24">
            <a:extLst>
              <a:ext uri="{FF2B5EF4-FFF2-40B4-BE49-F238E27FC236}">
                <a16:creationId xmlns:a16="http://schemas.microsoft.com/office/drawing/2014/main" id="{FD6273B4-5124-334F-BC42-FD0025B304F3}"/>
              </a:ext>
            </a:extLst>
          </p:cNvPr>
          <p:cNvSpPr/>
          <p:nvPr/>
        </p:nvSpPr>
        <p:spPr>
          <a:xfrm>
            <a:off x="460198" y="4223985"/>
            <a:ext cx="10812832"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The following information will be display at Serial Monitor including EPS32 IP address.</a:t>
            </a:r>
          </a:p>
        </p:txBody>
      </p:sp>
      <p:pic>
        <p:nvPicPr>
          <p:cNvPr id="13" name="Picture 12">
            <a:extLst>
              <a:ext uri="{FF2B5EF4-FFF2-40B4-BE49-F238E27FC236}">
                <a16:creationId xmlns:a16="http://schemas.microsoft.com/office/drawing/2014/main" id="{F7C31574-9CE4-4045-9E06-7783FFD9E9D1}"/>
              </a:ext>
            </a:extLst>
          </p:cNvPr>
          <p:cNvPicPr>
            <a:picLocks noChangeAspect="1"/>
          </p:cNvPicPr>
          <p:nvPr/>
        </p:nvPicPr>
        <p:blipFill>
          <a:blip r:embed="rId4"/>
          <a:stretch>
            <a:fillRect/>
          </a:stretch>
        </p:blipFill>
        <p:spPr>
          <a:xfrm>
            <a:off x="954830" y="4672941"/>
            <a:ext cx="5613400" cy="1371600"/>
          </a:xfrm>
          <a:prstGeom prst="rect">
            <a:avLst/>
          </a:prstGeom>
        </p:spPr>
      </p:pic>
      <p:sp>
        <p:nvSpPr>
          <p:cNvPr id="27" name="Rectangle 26">
            <a:extLst>
              <a:ext uri="{FF2B5EF4-FFF2-40B4-BE49-F238E27FC236}">
                <a16:creationId xmlns:a16="http://schemas.microsoft.com/office/drawing/2014/main" id="{5B3D5F83-9C19-BF4E-AA15-CC68635DAFBA}"/>
              </a:ext>
            </a:extLst>
          </p:cNvPr>
          <p:cNvSpPr/>
          <p:nvPr/>
        </p:nvSpPr>
        <p:spPr>
          <a:xfrm>
            <a:off x="962121" y="4663352"/>
            <a:ext cx="10118066" cy="1424346"/>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EEE12EA-150A-974F-A432-601BB5EA95FB}"/>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7" name="Rectangle 16">
            <a:extLst>
              <a:ext uri="{FF2B5EF4-FFF2-40B4-BE49-F238E27FC236}">
                <a16:creationId xmlns:a16="http://schemas.microsoft.com/office/drawing/2014/main" id="{980CC3D9-6967-ED4D-85AA-4E549619E992}"/>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026977-5181-9C45-B9D1-AAC846FCB0CA}"/>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232299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082C09-65CD-D343-BD8F-F609D04313BC}"/>
              </a:ext>
            </a:extLst>
          </p:cNvPr>
          <p:cNvPicPr>
            <a:picLocks noChangeAspect="1"/>
          </p:cNvPicPr>
          <p:nvPr/>
        </p:nvPicPr>
        <p:blipFill>
          <a:blip r:embed="rId2"/>
          <a:stretch>
            <a:fillRect/>
          </a:stretch>
        </p:blipFill>
        <p:spPr>
          <a:xfrm>
            <a:off x="927935" y="5731996"/>
            <a:ext cx="6807200" cy="952500"/>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12</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23" name="Rectangle 22">
            <a:extLst>
              <a:ext uri="{FF2B5EF4-FFF2-40B4-BE49-F238E27FC236}">
                <a16:creationId xmlns:a16="http://schemas.microsoft.com/office/drawing/2014/main" id="{3021B75A-E0BF-5C40-82B3-F470EFD25EA3}"/>
              </a:ext>
            </a:extLst>
          </p:cNvPr>
          <p:cNvSpPr/>
          <p:nvPr/>
        </p:nvSpPr>
        <p:spPr>
          <a:xfrm>
            <a:off x="451673" y="956857"/>
            <a:ext cx="10812832" cy="1287468"/>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ESP32 will multicast  a message including its IP address to members of network and they will update their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mDNS</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cahces</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Domain System resolves host name to IP address. To access, just use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hlinkClick r:id="rId3">
                  <a:extLst>
                    <a:ext uri="{A12FA001-AC4F-418D-AE19-62706E023703}">
                      <ahyp:hlinkClr xmlns:ahyp="http://schemas.microsoft.com/office/drawing/2018/hyperlinkcolor" val="tx"/>
                    </a:ext>
                  </a:extLst>
                </a:hlinkClick>
              </a:rPr>
              <a:t>http://esp32.local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instead of http://</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IPaddress</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p>
        </p:txBody>
      </p:sp>
      <p:sp>
        <p:nvSpPr>
          <p:cNvPr id="21" name="Rectangle 20">
            <a:extLst>
              <a:ext uri="{FF2B5EF4-FFF2-40B4-BE49-F238E27FC236}">
                <a16:creationId xmlns:a16="http://schemas.microsoft.com/office/drawing/2014/main" id="{4316091D-F699-7E42-B139-AF8F1E4B0AAB}"/>
              </a:ext>
            </a:extLst>
          </p:cNvPr>
          <p:cNvSpPr/>
          <p:nvPr/>
        </p:nvSpPr>
        <p:spPr>
          <a:xfrm>
            <a:off x="460198" y="3519106"/>
            <a:ext cx="10812832" cy="87197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server.on</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will specify what ESP32 to do upon client request. When requested,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handle_root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function is called and display the web page. </a:t>
            </a:r>
          </a:p>
        </p:txBody>
      </p:sp>
      <p:sp>
        <p:nvSpPr>
          <p:cNvPr id="25" name="Rectangle 24">
            <a:extLst>
              <a:ext uri="{FF2B5EF4-FFF2-40B4-BE49-F238E27FC236}">
                <a16:creationId xmlns:a16="http://schemas.microsoft.com/office/drawing/2014/main" id="{FD6273B4-5124-334F-BC42-FD0025B304F3}"/>
              </a:ext>
            </a:extLst>
          </p:cNvPr>
          <p:cNvSpPr/>
          <p:nvPr/>
        </p:nvSpPr>
        <p:spPr>
          <a:xfrm>
            <a:off x="469163" y="4869444"/>
            <a:ext cx="10812832" cy="87197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When client request </a:t>
            </a:r>
            <a:r>
              <a:rPr lang="en-MY" dirty="0" err="1">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IPaddress</a:t>
            </a:r>
            <a:r>
              <a:rPr lang="en-MY"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/inline or esp32/inline, a plain text website with the ‘this works as well’ will appears.</a:t>
            </a:r>
          </a:p>
        </p:txBody>
      </p:sp>
      <p:sp>
        <p:nvSpPr>
          <p:cNvPr id="27" name="Rectangle 26">
            <a:extLst>
              <a:ext uri="{FF2B5EF4-FFF2-40B4-BE49-F238E27FC236}">
                <a16:creationId xmlns:a16="http://schemas.microsoft.com/office/drawing/2014/main" id="{5B3D5F83-9C19-BF4E-AA15-CC68635DAFBA}"/>
              </a:ext>
            </a:extLst>
          </p:cNvPr>
          <p:cNvSpPr/>
          <p:nvPr/>
        </p:nvSpPr>
        <p:spPr>
          <a:xfrm>
            <a:off x="918970" y="5711277"/>
            <a:ext cx="10118066" cy="101019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B2D2984-598C-5B4F-BA7B-9E898F258EE0}"/>
              </a:ext>
            </a:extLst>
          </p:cNvPr>
          <p:cNvPicPr>
            <a:picLocks noChangeAspect="1"/>
          </p:cNvPicPr>
          <p:nvPr/>
        </p:nvPicPr>
        <p:blipFill>
          <a:blip r:embed="rId4"/>
          <a:stretch>
            <a:fillRect/>
          </a:stretch>
        </p:blipFill>
        <p:spPr>
          <a:xfrm>
            <a:off x="1020288" y="2296632"/>
            <a:ext cx="6096000" cy="1143000"/>
          </a:xfrm>
          <a:prstGeom prst="rect">
            <a:avLst/>
          </a:prstGeom>
        </p:spPr>
      </p:pic>
      <p:sp>
        <p:nvSpPr>
          <p:cNvPr id="20" name="Rectangle 19">
            <a:extLst>
              <a:ext uri="{FF2B5EF4-FFF2-40B4-BE49-F238E27FC236}">
                <a16:creationId xmlns:a16="http://schemas.microsoft.com/office/drawing/2014/main" id="{C43F7740-52C3-1542-9555-FF57CFBA70EB}"/>
              </a:ext>
            </a:extLst>
          </p:cNvPr>
          <p:cNvSpPr/>
          <p:nvPr/>
        </p:nvSpPr>
        <p:spPr>
          <a:xfrm>
            <a:off x="993497" y="2276956"/>
            <a:ext cx="10118066" cy="1193096"/>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44E90F2-DD1D-A24A-BB09-3320A1F055FB}"/>
              </a:ext>
            </a:extLst>
          </p:cNvPr>
          <p:cNvPicPr>
            <a:picLocks noChangeAspect="1"/>
          </p:cNvPicPr>
          <p:nvPr/>
        </p:nvPicPr>
        <p:blipFill>
          <a:blip r:embed="rId5"/>
          <a:stretch>
            <a:fillRect/>
          </a:stretch>
        </p:blipFill>
        <p:spPr>
          <a:xfrm>
            <a:off x="918970" y="4388944"/>
            <a:ext cx="3695700" cy="457200"/>
          </a:xfrm>
          <a:prstGeom prst="rect">
            <a:avLst/>
          </a:prstGeom>
        </p:spPr>
      </p:pic>
      <p:sp>
        <p:nvSpPr>
          <p:cNvPr id="24" name="Rectangle 23">
            <a:extLst>
              <a:ext uri="{FF2B5EF4-FFF2-40B4-BE49-F238E27FC236}">
                <a16:creationId xmlns:a16="http://schemas.microsoft.com/office/drawing/2014/main" id="{A76A324E-43F0-E14F-84E7-0E7D7DD3768C}"/>
              </a:ext>
            </a:extLst>
          </p:cNvPr>
          <p:cNvSpPr/>
          <p:nvPr/>
        </p:nvSpPr>
        <p:spPr>
          <a:xfrm>
            <a:off x="971086" y="4360396"/>
            <a:ext cx="10118066" cy="503079"/>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4823A63-CAF8-1C44-93F3-294818CBF081}"/>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7" name="Rectangle 16">
            <a:extLst>
              <a:ext uri="{FF2B5EF4-FFF2-40B4-BE49-F238E27FC236}">
                <a16:creationId xmlns:a16="http://schemas.microsoft.com/office/drawing/2014/main" id="{703B3738-6FC8-464E-A03A-FE7C787D2882}"/>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9819C55-30EE-B348-99E7-0B8EDBCD20F4}"/>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1815036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BF1629-E487-0B4D-9CA5-916C7095E199}"/>
              </a:ext>
            </a:extLst>
          </p:cNvPr>
          <p:cNvPicPr>
            <a:picLocks noChangeAspect="1"/>
          </p:cNvPicPr>
          <p:nvPr/>
        </p:nvPicPr>
        <p:blipFill>
          <a:blip r:embed="rId2"/>
          <a:stretch>
            <a:fillRect/>
          </a:stretch>
        </p:blipFill>
        <p:spPr>
          <a:xfrm>
            <a:off x="1006858" y="1848994"/>
            <a:ext cx="4927600" cy="3225800"/>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13</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23" name="Rectangle 22">
            <a:extLst>
              <a:ext uri="{FF2B5EF4-FFF2-40B4-BE49-F238E27FC236}">
                <a16:creationId xmlns:a16="http://schemas.microsoft.com/office/drawing/2014/main" id="{3021B75A-E0BF-5C40-82B3-F470EFD25EA3}"/>
              </a:ext>
            </a:extLst>
          </p:cNvPr>
          <p:cNvSpPr/>
          <p:nvPr/>
        </p:nvSpPr>
        <p:spPr>
          <a:xfrm>
            <a:off x="451673" y="956857"/>
            <a:ext cx="10812832" cy="87197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Start listening for incoming connections. ESP32 will display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WiFi</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diagnostic information and received signal strength over Serial Monitor.</a:t>
            </a:r>
          </a:p>
        </p:txBody>
      </p:sp>
      <p:sp>
        <p:nvSpPr>
          <p:cNvPr id="20" name="Rectangle 19">
            <a:extLst>
              <a:ext uri="{FF2B5EF4-FFF2-40B4-BE49-F238E27FC236}">
                <a16:creationId xmlns:a16="http://schemas.microsoft.com/office/drawing/2014/main" id="{C43F7740-52C3-1542-9555-FF57CFBA70EB}"/>
              </a:ext>
            </a:extLst>
          </p:cNvPr>
          <p:cNvSpPr/>
          <p:nvPr/>
        </p:nvSpPr>
        <p:spPr>
          <a:xfrm>
            <a:off x="993497" y="1826419"/>
            <a:ext cx="10118066" cy="331163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7495644-A260-E54C-9F98-1E2F402B64B3}"/>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2" name="Rectangle 11">
            <a:extLst>
              <a:ext uri="{FF2B5EF4-FFF2-40B4-BE49-F238E27FC236}">
                <a16:creationId xmlns:a16="http://schemas.microsoft.com/office/drawing/2014/main" id="{2FA44877-6B28-7B4B-938E-4A16EE8F8F10}"/>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7ADA557-ABE5-5A43-89AB-B9A4783A7D76}"/>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2201575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7DEEF-0464-AE42-9386-5E925F0157D9}"/>
              </a:ext>
            </a:extLst>
          </p:cNvPr>
          <p:cNvPicPr>
            <a:picLocks noChangeAspect="1"/>
          </p:cNvPicPr>
          <p:nvPr/>
        </p:nvPicPr>
        <p:blipFill>
          <a:blip r:embed="rId2"/>
          <a:stretch>
            <a:fillRect/>
          </a:stretch>
        </p:blipFill>
        <p:spPr>
          <a:xfrm>
            <a:off x="993497" y="1843962"/>
            <a:ext cx="4762500" cy="1168400"/>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14</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23" name="Rectangle 22">
            <a:extLst>
              <a:ext uri="{FF2B5EF4-FFF2-40B4-BE49-F238E27FC236}">
                <a16:creationId xmlns:a16="http://schemas.microsoft.com/office/drawing/2014/main" id="{3021B75A-E0BF-5C40-82B3-F470EFD25EA3}"/>
              </a:ext>
            </a:extLst>
          </p:cNvPr>
          <p:cNvSpPr/>
          <p:nvPr/>
        </p:nvSpPr>
        <p:spPr>
          <a:xfrm>
            <a:off x="451673" y="956857"/>
            <a:ext cx="10812832" cy="87197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In the loop function, ESP32 will check if any client has sent an HTTP request or not. If client request is available, the ESP32 will deliver the requested HTML page by calling the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handle_root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function.</a:t>
            </a:r>
          </a:p>
        </p:txBody>
      </p:sp>
      <p:sp>
        <p:nvSpPr>
          <p:cNvPr id="20" name="Rectangle 19">
            <a:extLst>
              <a:ext uri="{FF2B5EF4-FFF2-40B4-BE49-F238E27FC236}">
                <a16:creationId xmlns:a16="http://schemas.microsoft.com/office/drawing/2014/main" id="{C43F7740-52C3-1542-9555-FF57CFBA70EB}"/>
              </a:ext>
            </a:extLst>
          </p:cNvPr>
          <p:cNvSpPr/>
          <p:nvPr/>
        </p:nvSpPr>
        <p:spPr>
          <a:xfrm>
            <a:off x="993497" y="1826419"/>
            <a:ext cx="10118066" cy="1185943"/>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A2C0122-D78E-454C-A0DD-5CCC83835DE2}"/>
              </a:ext>
            </a:extLst>
          </p:cNvPr>
          <p:cNvPicPr>
            <a:picLocks noChangeAspect="1"/>
          </p:cNvPicPr>
          <p:nvPr/>
        </p:nvPicPr>
        <p:blipFill>
          <a:blip r:embed="rId3"/>
          <a:stretch>
            <a:fillRect/>
          </a:stretch>
        </p:blipFill>
        <p:spPr>
          <a:xfrm>
            <a:off x="983867" y="4031084"/>
            <a:ext cx="4991100" cy="952500"/>
          </a:xfrm>
          <a:prstGeom prst="rect">
            <a:avLst/>
          </a:prstGeom>
        </p:spPr>
      </p:pic>
      <p:sp>
        <p:nvSpPr>
          <p:cNvPr id="14" name="Rectangle 13">
            <a:extLst>
              <a:ext uri="{FF2B5EF4-FFF2-40B4-BE49-F238E27FC236}">
                <a16:creationId xmlns:a16="http://schemas.microsoft.com/office/drawing/2014/main" id="{67DCA654-5C1E-7D41-AA9E-D2BAB12B9B51}"/>
              </a:ext>
            </a:extLst>
          </p:cNvPr>
          <p:cNvSpPr/>
          <p:nvPr/>
        </p:nvSpPr>
        <p:spPr>
          <a:xfrm>
            <a:off x="460198" y="3116153"/>
            <a:ext cx="10812832" cy="87197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The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handle_root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function gets called when the web page URL is set to root like esp32.local. The function simply call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SendHTML</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to display at browser.</a:t>
            </a:r>
          </a:p>
        </p:txBody>
      </p:sp>
      <p:sp>
        <p:nvSpPr>
          <p:cNvPr id="18" name="Rectangle 17">
            <a:extLst>
              <a:ext uri="{FF2B5EF4-FFF2-40B4-BE49-F238E27FC236}">
                <a16:creationId xmlns:a16="http://schemas.microsoft.com/office/drawing/2014/main" id="{85CCA2AB-5B0C-8C45-AF2B-949E5BCCC5D0}"/>
              </a:ext>
            </a:extLst>
          </p:cNvPr>
          <p:cNvSpPr/>
          <p:nvPr/>
        </p:nvSpPr>
        <p:spPr>
          <a:xfrm>
            <a:off x="971086" y="4019436"/>
            <a:ext cx="10118066" cy="964148"/>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A33782B-3DF4-DC4C-8067-EADDAA321E96}"/>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6" name="Rectangle 15">
            <a:extLst>
              <a:ext uri="{FF2B5EF4-FFF2-40B4-BE49-F238E27FC236}">
                <a16:creationId xmlns:a16="http://schemas.microsoft.com/office/drawing/2014/main" id="{964508D4-CCA8-7843-A78E-26C235A498B9}"/>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7FD1A3-D5D4-6C41-AD29-E58C0EAECEBF}"/>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933034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7E4889-144A-BA46-B9E0-544DEDAF2A62}"/>
              </a:ext>
            </a:extLst>
          </p:cNvPr>
          <p:cNvPicPr>
            <a:picLocks noChangeAspect="1"/>
          </p:cNvPicPr>
          <p:nvPr/>
        </p:nvPicPr>
        <p:blipFill>
          <a:blip r:embed="rId2"/>
          <a:stretch>
            <a:fillRect/>
          </a:stretch>
        </p:blipFill>
        <p:spPr>
          <a:xfrm>
            <a:off x="993497" y="3033231"/>
            <a:ext cx="6121400" cy="2057400"/>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15</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20" name="Rectangle 19">
            <a:extLst>
              <a:ext uri="{FF2B5EF4-FFF2-40B4-BE49-F238E27FC236}">
                <a16:creationId xmlns:a16="http://schemas.microsoft.com/office/drawing/2014/main" id="{C43F7740-52C3-1542-9555-FF57CFBA70EB}"/>
              </a:ext>
            </a:extLst>
          </p:cNvPr>
          <p:cNvSpPr/>
          <p:nvPr/>
        </p:nvSpPr>
        <p:spPr>
          <a:xfrm>
            <a:off x="993497" y="3014554"/>
            <a:ext cx="10118066" cy="2128917"/>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A75BFD2-3D3C-EE49-BCDC-46CCEC3E7C80}"/>
              </a:ext>
            </a:extLst>
          </p:cNvPr>
          <p:cNvSpPr/>
          <p:nvPr/>
        </p:nvSpPr>
        <p:spPr>
          <a:xfrm>
            <a:off x="451676" y="1042652"/>
            <a:ext cx="10812832" cy="1979966"/>
          </a:xfrm>
          <a:prstGeom prst="rect">
            <a:avLst/>
          </a:prstGeom>
        </p:spPr>
        <p:txBody>
          <a:bodyPr wrap="square">
            <a:spAutoFit/>
          </a:bodyPr>
          <a:lstStyle/>
          <a:p>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Line #101 to  #132 took place in String </a:t>
            </a:r>
            <a:r>
              <a:rPr lang="en-MY" b="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SendHTML</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 function</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You may add lines that reads sensor values, control motors, servos,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leds</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timer etc within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SendHTML</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function which bind with HTML syntax. We are using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millis</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function as time measurement within the sketch. The time itself will become zero whenever power supply is removed or reset the board.</a:t>
            </a:r>
            <a:endParaRPr lang="en-MY"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p:txBody>
      </p:sp>
      <p:sp>
        <p:nvSpPr>
          <p:cNvPr id="10" name="TextBox 9">
            <a:extLst>
              <a:ext uri="{FF2B5EF4-FFF2-40B4-BE49-F238E27FC236}">
                <a16:creationId xmlns:a16="http://schemas.microsoft.com/office/drawing/2014/main" id="{49FAFCE4-516B-DD40-9FB8-187EFA68A4CB}"/>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2" name="Rectangle 11">
            <a:extLst>
              <a:ext uri="{FF2B5EF4-FFF2-40B4-BE49-F238E27FC236}">
                <a16:creationId xmlns:a16="http://schemas.microsoft.com/office/drawing/2014/main" id="{34FDF386-D10C-C74F-B074-9C97FFA63420}"/>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9939EE-A78A-4A48-8656-B7F1FA56BC3F}"/>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319057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C232E-A2EB-5043-83DF-8666E43CFD0C}"/>
              </a:ext>
            </a:extLst>
          </p:cNvPr>
          <p:cNvPicPr>
            <a:picLocks noChangeAspect="1"/>
          </p:cNvPicPr>
          <p:nvPr/>
        </p:nvPicPr>
        <p:blipFill>
          <a:blip r:embed="rId2"/>
          <a:stretch>
            <a:fillRect/>
          </a:stretch>
        </p:blipFill>
        <p:spPr>
          <a:xfrm>
            <a:off x="726590" y="2462133"/>
            <a:ext cx="11317364" cy="1866901"/>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16</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20" name="Rectangle 19">
            <a:extLst>
              <a:ext uri="{FF2B5EF4-FFF2-40B4-BE49-F238E27FC236}">
                <a16:creationId xmlns:a16="http://schemas.microsoft.com/office/drawing/2014/main" id="{C43F7740-52C3-1542-9555-FF57CFBA70EB}"/>
              </a:ext>
            </a:extLst>
          </p:cNvPr>
          <p:cNvSpPr/>
          <p:nvPr/>
        </p:nvSpPr>
        <p:spPr>
          <a:xfrm>
            <a:off x="726590" y="2443562"/>
            <a:ext cx="11220554" cy="191387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A75BFD2-3D3C-EE49-BCDC-46CCEC3E7C80}"/>
              </a:ext>
            </a:extLst>
          </p:cNvPr>
          <p:cNvSpPr/>
          <p:nvPr/>
        </p:nvSpPr>
        <p:spPr>
          <a:xfrm>
            <a:off x="451676" y="1042652"/>
            <a:ext cx="10812832" cy="1287468"/>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Basically, the HTML used in ESP32 is similar with other HTML for web, except need to add certain lines in order to allow the board ability to translate the language that its understand. FYI, the server will refresh every 5 second – refer to Line #112. </a:t>
            </a:r>
            <a:endParaRPr lang="en-MY" dirty="0">
              <a:solidFill>
                <a:schemeClr val="accent5">
                  <a:lumMod val="50000"/>
                </a:schemeClr>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p:txBody>
      </p:sp>
      <p:sp>
        <p:nvSpPr>
          <p:cNvPr id="10" name="TextBox 9">
            <a:extLst>
              <a:ext uri="{FF2B5EF4-FFF2-40B4-BE49-F238E27FC236}">
                <a16:creationId xmlns:a16="http://schemas.microsoft.com/office/drawing/2014/main" id="{D4AD9EC4-8B37-C140-B2C7-62CF09B94F16}"/>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2" name="Rectangle 11">
            <a:extLst>
              <a:ext uri="{FF2B5EF4-FFF2-40B4-BE49-F238E27FC236}">
                <a16:creationId xmlns:a16="http://schemas.microsoft.com/office/drawing/2014/main" id="{08CB11B1-4101-9A4E-80C3-C86DACED74D3}"/>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B299DD-FEAE-4043-B869-25E789EFDC7E}"/>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3267789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45D4EB-B203-1B46-ABC6-880E177E5770}"/>
              </a:ext>
            </a:extLst>
          </p:cNvPr>
          <p:cNvPicPr>
            <a:picLocks noChangeAspect="1"/>
          </p:cNvPicPr>
          <p:nvPr/>
        </p:nvPicPr>
        <p:blipFill>
          <a:blip r:embed="rId2"/>
          <a:stretch>
            <a:fillRect/>
          </a:stretch>
        </p:blipFill>
        <p:spPr>
          <a:xfrm>
            <a:off x="1028554" y="1928200"/>
            <a:ext cx="6845300" cy="3429000"/>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17</a:t>
            </a:fld>
            <a:endParaRPr lang="en-US"/>
          </a:p>
        </p:txBody>
      </p:sp>
      <p:sp>
        <p:nvSpPr>
          <p:cNvPr id="49" name="TextBox 48">
            <a:extLst>
              <a:ext uri="{FF2B5EF4-FFF2-40B4-BE49-F238E27FC236}">
                <a16:creationId xmlns:a16="http://schemas.microsoft.com/office/drawing/2014/main" id="{78B4E983-6131-BC4F-9188-6D31D32BE4EB}"/>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Configuring ESP32 as Stand-Alone Web Server using Arduino IDE</a:t>
            </a:r>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23" name="Rectangle 22">
            <a:extLst>
              <a:ext uri="{FF2B5EF4-FFF2-40B4-BE49-F238E27FC236}">
                <a16:creationId xmlns:a16="http://schemas.microsoft.com/office/drawing/2014/main" id="{3021B75A-E0BF-5C40-82B3-F470EFD25EA3}"/>
              </a:ext>
            </a:extLst>
          </p:cNvPr>
          <p:cNvSpPr/>
          <p:nvPr/>
        </p:nvSpPr>
        <p:spPr>
          <a:xfrm>
            <a:off x="451673" y="956857"/>
            <a:ext cx="10812832" cy="872034"/>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Go through every line &amp; notice that the syntax without double quote </a:t>
            </a:r>
            <a:r>
              <a:rPr lang="en-MY" b="1" i="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foo</a:t>
            </a:r>
            <a:r>
              <a:rPr lang="en-MY" b="1" i="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are the C language  while  within </a:t>
            </a:r>
            <a:r>
              <a:rPr lang="en-MY" b="1" i="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foo</a:t>
            </a:r>
            <a:r>
              <a:rPr lang="en-MY" b="1" i="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are HTML syntax. Different application will have different sensors, motors &amp; web layout.</a:t>
            </a:r>
          </a:p>
        </p:txBody>
      </p:sp>
      <p:sp>
        <p:nvSpPr>
          <p:cNvPr id="20" name="Rectangle 19">
            <a:extLst>
              <a:ext uri="{FF2B5EF4-FFF2-40B4-BE49-F238E27FC236}">
                <a16:creationId xmlns:a16="http://schemas.microsoft.com/office/drawing/2014/main" id="{C43F7740-52C3-1542-9555-FF57CFBA70EB}"/>
              </a:ext>
            </a:extLst>
          </p:cNvPr>
          <p:cNvSpPr/>
          <p:nvPr/>
        </p:nvSpPr>
        <p:spPr>
          <a:xfrm>
            <a:off x="993497" y="1894658"/>
            <a:ext cx="10118066" cy="3462542"/>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F8A1637-89AE-2C4D-9F98-0A602BD0E137}"/>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38F2B3-72D3-7642-AF53-888828E35E1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25320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18</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093202" cy="523220"/>
          </a:xfrm>
          <a:prstGeom prst="rect">
            <a:avLst/>
          </a:prstGeom>
          <a:noFill/>
          <a:ln>
            <a:noFill/>
          </a:ln>
        </p:spPr>
        <p:txBody>
          <a:bodyPr wrap="none" rtlCol="0">
            <a:spAutoFit/>
          </a:bodyPr>
          <a:lstStyle/>
          <a:p>
            <a:r>
              <a:rPr lang="en-US" sz="2800" b="1" u="sng" dirty="0">
                <a:solidFill>
                  <a:srgbClr val="002060"/>
                </a:solidFill>
              </a:rPr>
              <a:t>QUESTIONS?</a:t>
            </a:r>
          </a:p>
        </p:txBody>
      </p:sp>
      <p:sp>
        <p:nvSpPr>
          <p:cNvPr id="10" name="Rectangle 9">
            <a:extLst>
              <a:ext uri="{FF2B5EF4-FFF2-40B4-BE49-F238E27FC236}">
                <a16:creationId xmlns:a16="http://schemas.microsoft.com/office/drawing/2014/main" id="{0F1863B0-C194-AF47-A641-160EF4685282}"/>
              </a:ext>
            </a:extLst>
          </p:cNvPr>
          <p:cNvSpPr/>
          <p:nvPr/>
        </p:nvSpPr>
        <p:spPr>
          <a:xfrm>
            <a:off x="3351101" y="2095761"/>
            <a:ext cx="5851666" cy="18474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0D0E4C-14F8-594B-BBFF-23FDB122DA5A}"/>
              </a:ext>
            </a:extLst>
          </p:cNvPr>
          <p:cNvSpPr txBox="1"/>
          <p:nvPr/>
        </p:nvSpPr>
        <p:spPr>
          <a:xfrm>
            <a:off x="3382696" y="2170334"/>
            <a:ext cx="5740796" cy="1446550"/>
          </a:xfrm>
          <a:prstGeom prst="rect">
            <a:avLst/>
          </a:prstGeom>
          <a:noFill/>
        </p:spPr>
        <p:txBody>
          <a:bodyPr wrap="square" rtlCol="0">
            <a:spAutoFit/>
          </a:bodyPr>
          <a:lstStyle/>
          <a:p>
            <a:pPr algn="ctr"/>
            <a:r>
              <a:rPr lang="en-MY" sz="8800" u="sng" dirty="0">
                <a:solidFill>
                  <a:schemeClr val="bg1"/>
                </a:solidFill>
              </a:rPr>
              <a:t>Questions?</a:t>
            </a:r>
          </a:p>
        </p:txBody>
      </p:sp>
      <p:sp>
        <p:nvSpPr>
          <p:cNvPr id="9" name="TextBox 8">
            <a:extLst>
              <a:ext uri="{FF2B5EF4-FFF2-40B4-BE49-F238E27FC236}">
                <a16:creationId xmlns:a16="http://schemas.microsoft.com/office/drawing/2014/main" id="{6A2BBB27-DFE9-9447-ACED-E7327EE1B1E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4" name="TextBox 13">
            <a:extLst>
              <a:ext uri="{FF2B5EF4-FFF2-40B4-BE49-F238E27FC236}">
                <a16:creationId xmlns:a16="http://schemas.microsoft.com/office/drawing/2014/main" id="{2036995F-1F9E-C445-9E9E-E450DA3034BA}"/>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5" name="Rectangle 14">
            <a:extLst>
              <a:ext uri="{FF2B5EF4-FFF2-40B4-BE49-F238E27FC236}">
                <a16:creationId xmlns:a16="http://schemas.microsoft.com/office/drawing/2014/main" id="{8CFA335C-CBBA-5A44-BFD8-C084A7303292}"/>
              </a:ext>
            </a:extLst>
          </p:cNvPr>
          <p:cNvSpPr/>
          <p:nvPr/>
        </p:nvSpPr>
        <p:spPr>
          <a:xfrm>
            <a:off x="244856" y="998452"/>
            <a:ext cx="208593" cy="5419297"/>
          </a:xfrm>
          <a:prstGeom prst="rect">
            <a:avLst/>
          </a:prstGeom>
          <a:solidFill>
            <a:srgbClr val="AB7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BB4"/>
              </a:solidFill>
            </a:endParaRPr>
          </a:p>
        </p:txBody>
      </p:sp>
    </p:spTree>
    <p:extLst>
      <p:ext uri="{BB962C8B-B14F-4D97-AF65-F5344CB8AC3E}">
        <p14:creationId xmlns:p14="http://schemas.microsoft.com/office/powerpoint/2010/main" val="1700996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19</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1562223" cy="523220"/>
          </a:xfrm>
          <a:prstGeom prst="rect">
            <a:avLst/>
          </a:prstGeom>
          <a:noFill/>
          <a:ln>
            <a:noFill/>
          </a:ln>
        </p:spPr>
        <p:txBody>
          <a:bodyPr wrap="none" rtlCol="0">
            <a:spAutoFit/>
          </a:bodyPr>
          <a:lstStyle/>
          <a:p>
            <a:r>
              <a:rPr lang="en-US" sz="2800" b="1" u="sng" dirty="0">
                <a:solidFill>
                  <a:srgbClr val="002060"/>
                </a:solidFill>
              </a:rPr>
              <a:t>EXERCISE</a:t>
            </a:r>
          </a:p>
        </p:txBody>
      </p:sp>
      <p:sp>
        <p:nvSpPr>
          <p:cNvPr id="20" name="Rectangle 19">
            <a:extLst>
              <a:ext uri="{FF2B5EF4-FFF2-40B4-BE49-F238E27FC236}">
                <a16:creationId xmlns:a16="http://schemas.microsoft.com/office/drawing/2014/main" id="{C43F7740-52C3-1542-9555-FF57CFBA70EB}"/>
              </a:ext>
            </a:extLst>
          </p:cNvPr>
          <p:cNvSpPr/>
          <p:nvPr/>
        </p:nvSpPr>
        <p:spPr>
          <a:xfrm>
            <a:off x="993497" y="1894657"/>
            <a:ext cx="10118066" cy="3792487"/>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758576C-D6D5-5A4A-9444-929675E01D21}"/>
              </a:ext>
            </a:extLst>
          </p:cNvPr>
          <p:cNvSpPr/>
          <p:nvPr/>
        </p:nvSpPr>
        <p:spPr>
          <a:xfrm>
            <a:off x="244856" y="998452"/>
            <a:ext cx="208593" cy="54192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BB864F9-60CF-AC4D-B842-8FB1CACACD37}"/>
              </a:ext>
            </a:extLst>
          </p:cNvPr>
          <p:cNvSpPr txBox="1"/>
          <p:nvPr/>
        </p:nvSpPr>
        <p:spPr>
          <a:xfrm>
            <a:off x="1857296" y="836660"/>
            <a:ext cx="9496503" cy="830997"/>
          </a:xfrm>
          <a:prstGeom prst="rect">
            <a:avLst/>
          </a:prstGeom>
          <a:noFill/>
        </p:spPr>
        <p:txBody>
          <a:bodyPr wrap="square" rtlCol="0">
            <a:spAutoFit/>
          </a:bodyPr>
          <a:lstStyle/>
          <a:p>
            <a:r>
              <a:rPr lang="en-MY" sz="2400" dirty="0">
                <a:solidFill>
                  <a:srgbClr val="002060"/>
                </a:solidFill>
              </a:rPr>
              <a:t>Add a few lines in the sketch &amp; produce output as follows. </a:t>
            </a:r>
          </a:p>
          <a:p>
            <a:r>
              <a:rPr lang="en-MY" sz="2400" dirty="0">
                <a:solidFill>
                  <a:srgbClr val="002060"/>
                </a:solidFill>
              </a:rPr>
              <a:t>[10 minutes activity]</a:t>
            </a:r>
            <a:endParaRPr lang="en-US" dirty="0">
              <a:solidFill>
                <a:srgbClr val="002060"/>
              </a:solidFill>
            </a:endParaRPr>
          </a:p>
        </p:txBody>
      </p:sp>
      <p:pic>
        <p:nvPicPr>
          <p:cNvPr id="13" name="Picture 12">
            <a:extLst>
              <a:ext uri="{FF2B5EF4-FFF2-40B4-BE49-F238E27FC236}">
                <a16:creationId xmlns:a16="http://schemas.microsoft.com/office/drawing/2014/main" id="{189114BE-229E-B547-9FE8-94D8FA53194A}"/>
              </a:ext>
            </a:extLst>
          </p:cNvPr>
          <p:cNvPicPr>
            <a:picLocks noChangeAspect="1"/>
          </p:cNvPicPr>
          <p:nvPr/>
        </p:nvPicPr>
        <p:blipFill>
          <a:blip r:embed="rId2"/>
          <a:stretch>
            <a:fillRect/>
          </a:stretch>
        </p:blipFill>
        <p:spPr>
          <a:xfrm>
            <a:off x="1998127" y="1948961"/>
            <a:ext cx="6474878" cy="1995403"/>
          </a:xfrm>
          <a:prstGeom prst="rect">
            <a:avLst/>
          </a:prstGeom>
        </p:spPr>
      </p:pic>
      <p:sp>
        <p:nvSpPr>
          <p:cNvPr id="14" name="TextBox 13">
            <a:extLst>
              <a:ext uri="{FF2B5EF4-FFF2-40B4-BE49-F238E27FC236}">
                <a16:creationId xmlns:a16="http://schemas.microsoft.com/office/drawing/2014/main" id="{34CE4CAC-8C46-0F43-B519-1BCD5A3037AA}"/>
              </a:ext>
            </a:extLst>
          </p:cNvPr>
          <p:cNvSpPr txBox="1"/>
          <p:nvPr/>
        </p:nvSpPr>
        <p:spPr>
          <a:xfrm>
            <a:off x="3944292" y="4297540"/>
            <a:ext cx="2794508" cy="923330"/>
          </a:xfrm>
          <a:prstGeom prst="rect">
            <a:avLst/>
          </a:prstGeom>
          <a:noFill/>
        </p:spPr>
        <p:txBody>
          <a:bodyPr wrap="square" rtlCol="0">
            <a:spAutoFit/>
          </a:bodyPr>
          <a:lstStyle/>
          <a:p>
            <a:pPr algn="r"/>
            <a:r>
              <a:rPr lang="en-US" dirty="0"/>
              <a:t>Turn on built-in led when client browsing the </a:t>
            </a:r>
            <a:r>
              <a:rPr lang="en-US" b="1" i="1" dirty="0"/>
              <a:t>esp32.local/page1 </a:t>
            </a:r>
            <a:r>
              <a:rPr lang="en-US" dirty="0"/>
              <a:t>website. </a:t>
            </a:r>
          </a:p>
        </p:txBody>
      </p:sp>
      <p:pic>
        <p:nvPicPr>
          <p:cNvPr id="16" name="Picture 15">
            <a:extLst>
              <a:ext uri="{FF2B5EF4-FFF2-40B4-BE49-F238E27FC236}">
                <a16:creationId xmlns:a16="http://schemas.microsoft.com/office/drawing/2014/main" id="{7F8B77D2-494C-E746-88FC-6D3D5AEF5238}"/>
              </a:ext>
            </a:extLst>
          </p:cNvPr>
          <p:cNvPicPr>
            <a:picLocks noChangeAspect="1"/>
          </p:cNvPicPr>
          <p:nvPr/>
        </p:nvPicPr>
        <p:blipFill>
          <a:blip r:embed="rId3"/>
          <a:stretch>
            <a:fillRect/>
          </a:stretch>
        </p:blipFill>
        <p:spPr>
          <a:xfrm>
            <a:off x="7222896" y="2861399"/>
            <a:ext cx="2794508" cy="2549853"/>
          </a:xfrm>
          <a:prstGeom prst="rect">
            <a:avLst/>
          </a:prstGeom>
        </p:spPr>
      </p:pic>
      <p:cxnSp>
        <p:nvCxnSpPr>
          <p:cNvPr id="17" name="Straight Arrow Connector 16">
            <a:extLst>
              <a:ext uri="{FF2B5EF4-FFF2-40B4-BE49-F238E27FC236}">
                <a16:creationId xmlns:a16="http://schemas.microsoft.com/office/drawing/2014/main" id="{55F8DF62-23E0-D849-9C92-610D124859F2}"/>
              </a:ext>
            </a:extLst>
          </p:cNvPr>
          <p:cNvCxnSpPr>
            <a:cxnSpLocks/>
            <a:stCxn id="14" idx="3"/>
          </p:cNvCxnSpPr>
          <p:nvPr/>
        </p:nvCxnSpPr>
        <p:spPr>
          <a:xfrm flipV="1">
            <a:off x="6738800" y="3968211"/>
            <a:ext cx="1965433" cy="79099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35EECD-191F-5042-9C70-FC7C5A132DF9}"/>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9" name="TextBox 18">
            <a:extLst>
              <a:ext uri="{FF2B5EF4-FFF2-40B4-BE49-F238E27FC236}">
                <a16:creationId xmlns:a16="http://schemas.microsoft.com/office/drawing/2014/main" id="{E4A1F142-D7A1-FA48-BB10-8B6BE70DCEFC}"/>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123950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1C950-BBFD-FE45-852D-46D772651C39}"/>
              </a:ext>
            </a:extLst>
          </p:cNvPr>
          <p:cNvPicPr>
            <a:picLocks noChangeAspect="1"/>
          </p:cNvPicPr>
          <p:nvPr/>
        </p:nvPicPr>
        <p:blipFill>
          <a:blip r:embed="rId2"/>
          <a:stretch>
            <a:fillRect/>
          </a:stretch>
        </p:blipFill>
        <p:spPr>
          <a:xfrm>
            <a:off x="2015748" y="3040525"/>
            <a:ext cx="8798397" cy="3450118"/>
          </a:xfrm>
          <a:prstGeom prst="rect">
            <a:avLst/>
          </a:prstGeom>
        </p:spPr>
      </p:pic>
      <p:sp>
        <p:nvSpPr>
          <p:cNvPr id="33" name="TextBox 32">
            <a:extLst>
              <a:ext uri="{FF2B5EF4-FFF2-40B4-BE49-F238E27FC236}">
                <a16:creationId xmlns:a16="http://schemas.microsoft.com/office/drawing/2014/main" id="{601EC878-F367-F145-80C8-7160A62A4A10}"/>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2</a:t>
            </a:fld>
            <a:endParaRPr lang="en-US"/>
          </a:p>
        </p:txBody>
      </p:sp>
      <p:sp>
        <p:nvSpPr>
          <p:cNvPr id="43" name="Rectangle 42">
            <a:extLst>
              <a:ext uri="{FF2B5EF4-FFF2-40B4-BE49-F238E27FC236}">
                <a16:creationId xmlns:a16="http://schemas.microsoft.com/office/drawing/2014/main" id="{6C9DD414-DF86-6843-8DEC-F7E8675B2F5D}"/>
              </a:ext>
            </a:extLst>
          </p:cNvPr>
          <p:cNvSpPr/>
          <p:nvPr/>
        </p:nvSpPr>
        <p:spPr>
          <a:xfrm>
            <a:off x="429935" y="998452"/>
            <a:ext cx="11356781" cy="2120004"/>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rPr>
              <a:t>Before we start, it is important to outline what our web server will do:</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rPr>
              <a:t>Setting up ESP32 as web server (Station/STA).</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a:t>
            </a:r>
            <a:r>
              <a:rPr lang="en-MY" dirty="0">
                <a:solidFill>
                  <a:srgbClr val="002060"/>
                </a:solidFill>
                <a:latin typeface="Arial" panose="020B0604020202020204" pitchFamily="34" charset="0"/>
                <a:ea typeface="Times New Roman" panose="02020603050405020304" pitchFamily="18" charset="0"/>
              </a:rPr>
              <a:t>n this mode, ESP32 gets IP from wireless router to which it is connected.</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rPr>
              <a:t>Can locally access the ESP32 web server by typing either </a:t>
            </a:r>
            <a:r>
              <a:rPr lang="en-MY" b="1" i="1" dirty="0">
                <a:solidFill>
                  <a:srgbClr val="002060"/>
                </a:solidFill>
                <a:latin typeface="Arial" panose="020B0604020202020204" pitchFamily="34" charset="0"/>
                <a:ea typeface="Times New Roman" panose="02020603050405020304" pitchFamily="18" charset="0"/>
              </a:rPr>
              <a:t>IP address </a:t>
            </a:r>
            <a:r>
              <a:rPr lang="en-MY" dirty="0">
                <a:solidFill>
                  <a:srgbClr val="002060"/>
                </a:solidFill>
                <a:latin typeface="Arial" panose="020B0604020202020204" pitchFamily="34" charset="0"/>
                <a:ea typeface="Times New Roman" panose="02020603050405020304" pitchFamily="18" charset="0"/>
              </a:rPr>
              <a:t>or </a:t>
            </a:r>
            <a:r>
              <a:rPr lang="en-MY" b="1" i="1" dirty="0">
                <a:solidFill>
                  <a:srgbClr val="002060"/>
                </a:solidFill>
                <a:latin typeface="Arial" panose="020B0604020202020204" pitchFamily="34" charset="0"/>
                <a:ea typeface="Times New Roman" panose="02020603050405020304" pitchFamily="18" charset="0"/>
              </a:rPr>
              <a:t>esp32.local</a:t>
            </a:r>
            <a:r>
              <a:rPr lang="en-MY" dirty="0">
                <a:solidFill>
                  <a:srgbClr val="002060"/>
                </a:solidFill>
                <a:latin typeface="Arial" panose="020B0604020202020204" pitchFamily="34" charset="0"/>
                <a:ea typeface="Times New Roman" panose="02020603050405020304" pitchFamily="18" charset="0"/>
              </a:rPr>
              <a:t> at browser.</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a:t>
            </a:r>
            <a:r>
              <a:rPr lang="en-MY" dirty="0">
                <a:solidFill>
                  <a:srgbClr val="002060"/>
                </a:solidFill>
                <a:latin typeface="Arial" panose="020B0604020202020204" pitchFamily="34" charset="0"/>
                <a:ea typeface="Times New Roman" panose="02020603050405020304" pitchFamily="18" charset="0"/>
              </a:rPr>
              <a:t>Access ESP32 from various devices.</a:t>
            </a:r>
            <a:endParaRPr lang="en-MY" dirty="0">
              <a:solidFill>
                <a:srgbClr val="002060"/>
              </a:solidFill>
              <a:latin typeface="Times New Roman" panose="02020603050405020304" pitchFamily="18" charset="0"/>
              <a:ea typeface="Times New Roman" panose="02020603050405020304" pitchFamily="18" charset="0"/>
            </a:endParaRPr>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747996" cy="523220"/>
          </a:xfrm>
          <a:prstGeom prst="rect">
            <a:avLst/>
          </a:prstGeom>
          <a:noFill/>
          <a:ln>
            <a:noFill/>
          </a:ln>
        </p:spPr>
        <p:txBody>
          <a:bodyPr wrap="none" rtlCol="0">
            <a:spAutoFit/>
          </a:bodyPr>
          <a:lstStyle/>
          <a:p>
            <a:r>
              <a:rPr lang="en-US" sz="2800" b="1" u="sng" dirty="0">
                <a:solidFill>
                  <a:srgbClr val="002060"/>
                </a:solidFill>
              </a:rPr>
              <a:t>Project Overview</a:t>
            </a:r>
          </a:p>
        </p:txBody>
      </p:sp>
      <p:sp>
        <p:nvSpPr>
          <p:cNvPr id="50" name="Rectangle 49">
            <a:extLst>
              <a:ext uri="{FF2B5EF4-FFF2-40B4-BE49-F238E27FC236}">
                <a16:creationId xmlns:a16="http://schemas.microsoft.com/office/drawing/2014/main" id="{F1717768-5C9A-5A49-833C-551D65451B88}"/>
              </a:ext>
            </a:extLst>
          </p:cNvPr>
          <p:cNvSpPr/>
          <p:nvPr/>
        </p:nvSpPr>
        <p:spPr>
          <a:xfrm>
            <a:off x="250051" y="998452"/>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82572C6-DE79-C748-9524-EDD1EBF6C70E}"/>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191307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20</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1509324" cy="523220"/>
          </a:xfrm>
          <a:prstGeom prst="rect">
            <a:avLst/>
          </a:prstGeom>
          <a:noFill/>
          <a:ln>
            <a:noFill/>
          </a:ln>
        </p:spPr>
        <p:txBody>
          <a:bodyPr wrap="none" rtlCol="0">
            <a:spAutoFit/>
          </a:bodyPr>
          <a:lstStyle/>
          <a:p>
            <a:r>
              <a:rPr lang="en-US" sz="2800" b="1" u="sng" dirty="0">
                <a:solidFill>
                  <a:srgbClr val="002060"/>
                </a:solidFill>
              </a:rPr>
              <a:t>ANSWER</a:t>
            </a:r>
          </a:p>
        </p:txBody>
      </p:sp>
      <p:sp>
        <p:nvSpPr>
          <p:cNvPr id="20" name="Rectangle 19">
            <a:extLst>
              <a:ext uri="{FF2B5EF4-FFF2-40B4-BE49-F238E27FC236}">
                <a16:creationId xmlns:a16="http://schemas.microsoft.com/office/drawing/2014/main" id="{C43F7740-52C3-1542-9555-FF57CFBA70EB}"/>
              </a:ext>
            </a:extLst>
          </p:cNvPr>
          <p:cNvSpPr/>
          <p:nvPr/>
        </p:nvSpPr>
        <p:spPr>
          <a:xfrm>
            <a:off x="993497" y="1894658"/>
            <a:ext cx="10118066" cy="346254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758576C-D6D5-5A4A-9444-929675E01D21}"/>
              </a:ext>
            </a:extLst>
          </p:cNvPr>
          <p:cNvSpPr/>
          <p:nvPr/>
        </p:nvSpPr>
        <p:spPr>
          <a:xfrm>
            <a:off x="244856" y="998452"/>
            <a:ext cx="208593" cy="54192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93B8721-F6DA-C14D-BDF5-DD73CCB90DFE}"/>
              </a:ext>
            </a:extLst>
          </p:cNvPr>
          <p:cNvSpPr/>
          <p:nvPr/>
        </p:nvSpPr>
        <p:spPr>
          <a:xfrm>
            <a:off x="2163091" y="2241421"/>
            <a:ext cx="6096000" cy="2308324"/>
          </a:xfrm>
          <a:prstGeom prst="rect">
            <a:avLst/>
          </a:prstGeom>
        </p:spPr>
        <p:txBody>
          <a:bodyPr>
            <a:spAutoFit/>
          </a:bodyPr>
          <a:lstStyle/>
          <a:p>
            <a:r>
              <a:rPr lang="en-US" dirty="0">
                <a:solidFill>
                  <a:schemeClr val="bg1"/>
                </a:solidFill>
              </a:rPr>
              <a:t>…</a:t>
            </a:r>
          </a:p>
          <a:p>
            <a:r>
              <a:rPr lang="en-US" dirty="0" err="1">
                <a:solidFill>
                  <a:schemeClr val="bg1"/>
                </a:solidFill>
              </a:rPr>
              <a:t>server.on</a:t>
            </a:r>
            <a:r>
              <a:rPr lang="en-US" dirty="0">
                <a:solidFill>
                  <a:schemeClr val="bg1"/>
                </a:solidFill>
              </a:rPr>
              <a:t>("/page1", [ ]( ) { </a:t>
            </a:r>
          </a:p>
          <a:p>
            <a:r>
              <a:rPr lang="en-US" dirty="0">
                <a:solidFill>
                  <a:schemeClr val="bg1"/>
                </a:solidFill>
              </a:rPr>
              <a:t>    </a:t>
            </a:r>
            <a:r>
              <a:rPr lang="en-US" dirty="0" err="1">
                <a:solidFill>
                  <a:schemeClr val="bg1"/>
                </a:solidFill>
              </a:rPr>
              <a:t>digitalWrite</a:t>
            </a:r>
            <a:r>
              <a:rPr lang="en-US" dirty="0">
                <a:solidFill>
                  <a:schemeClr val="bg1"/>
                </a:solidFill>
              </a:rPr>
              <a:t>(led,1);</a:t>
            </a:r>
          </a:p>
          <a:p>
            <a:r>
              <a:rPr lang="en-US" dirty="0">
                <a:solidFill>
                  <a:schemeClr val="bg1"/>
                </a:solidFill>
              </a:rPr>
              <a:t>    </a:t>
            </a:r>
            <a:r>
              <a:rPr lang="en-US" dirty="0" err="1">
                <a:solidFill>
                  <a:schemeClr val="bg1"/>
                </a:solidFill>
              </a:rPr>
              <a:t>server.send</a:t>
            </a:r>
            <a:r>
              <a:rPr lang="en-US" dirty="0">
                <a:solidFill>
                  <a:schemeClr val="bg1"/>
                </a:solidFill>
              </a:rPr>
              <a:t>(200, "text/html",</a:t>
            </a:r>
          </a:p>
          <a:p>
            <a:r>
              <a:rPr lang="en-US" dirty="0">
                <a:solidFill>
                  <a:schemeClr val="bg1"/>
                </a:solidFill>
              </a:rPr>
              <a:t>    "&lt;h1&gt;this is page 1&lt;/h1&gt;"</a:t>
            </a:r>
          </a:p>
          <a:p>
            <a:r>
              <a:rPr lang="en-US" dirty="0">
                <a:solidFill>
                  <a:schemeClr val="bg1"/>
                </a:solidFill>
              </a:rPr>
              <a:t>    "&lt;h2&gt;&lt;</a:t>
            </a:r>
            <a:r>
              <a:rPr lang="en-US" dirty="0" err="1">
                <a:solidFill>
                  <a:schemeClr val="bg1"/>
                </a:solidFill>
              </a:rPr>
              <a:t>i</a:t>
            </a:r>
            <a:r>
              <a:rPr lang="en-US" dirty="0">
                <a:solidFill>
                  <a:schemeClr val="bg1"/>
                </a:solidFill>
              </a:rPr>
              <a:t>&gt;&lt;u&gt;this is page 1&lt;/u&gt;&lt;/</a:t>
            </a:r>
            <a:r>
              <a:rPr lang="en-US" dirty="0" err="1">
                <a:solidFill>
                  <a:schemeClr val="bg1"/>
                </a:solidFill>
              </a:rPr>
              <a:t>i</a:t>
            </a:r>
            <a:r>
              <a:rPr lang="en-US" dirty="0">
                <a:solidFill>
                  <a:schemeClr val="bg1"/>
                </a:solidFill>
              </a:rPr>
              <a:t>&gt;&lt;/h2&gt;"</a:t>
            </a:r>
          </a:p>
          <a:p>
            <a:r>
              <a:rPr lang="en-US" dirty="0">
                <a:solidFill>
                  <a:schemeClr val="bg1"/>
                </a:solidFill>
              </a:rPr>
              <a:t>    )</a:t>
            </a:r>
          </a:p>
          <a:p>
            <a:r>
              <a:rPr lang="en-US" dirty="0">
                <a:solidFill>
                  <a:schemeClr val="bg1"/>
                </a:solidFill>
              </a:rPr>
              <a:t>...</a:t>
            </a:r>
          </a:p>
        </p:txBody>
      </p:sp>
      <p:sp>
        <p:nvSpPr>
          <p:cNvPr id="9" name="TextBox 8">
            <a:extLst>
              <a:ext uri="{FF2B5EF4-FFF2-40B4-BE49-F238E27FC236}">
                <a16:creationId xmlns:a16="http://schemas.microsoft.com/office/drawing/2014/main" id="{8BBD823F-6689-3E4D-86B7-7CC0D032BAF4}"/>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0" name="TextBox 9">
            <a:extLst>
              <a:ext uri="{FF2B5EF4-FFF2-40B4-BE49-F238E27FC236}">
                <a16:creationId xmlns:a16="http://schemas.microsoft.com/office/drawing/2014/main" id="{ACA79771-4BA4-CE4B-B9B2-0EFAB683A7E6}"/>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28285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21</a:t>
            </a:fld>
            <a:endParaRPr lang="en-US"/>
          </a:p>
        </p:txBody>
      </p:sp>
      <p:sp>
        <p:nvSpPr>
          <p:cNvPr id="47" name="TextBox 46">
            <a:extLst>
              <a:ext uri="{FF2B5EF4-FFF2-40B4-BE49-F238E27FC236}">
                <a16:creationId xmlns:a16="http://schemas.microsoft.com/office/drawing/2014/main" id="{416B0D01-C7EE-3245-96C6-141229E0FDD0}"/>
              </a:ext>
            </a:extLst>
          </p:cNvPr>
          <p:cNvSpPr txBox="1"/>
          <p:nvPr/>
        </p:nvSpPr>
        <p:spPr>
          <a:xfrm>
            <a:off x="0" y="6636206"/>
            <a:ext cx="12208159" cy="230832"/>
          </a:xfrm>
          <a:prstGeom prst="rect">
            <a:avLst/>
          </a:prstGeom>
          <a:noFill/>
        </p:spPr>
        <p:txBody>
          <a:bodyPr wrap="square" rtlCol="0">
            <a:spAutoFit/>
          </a:bodyPr>
          <a:lstStyle/>
          <a:p>
            <a:r>
              <a:rPr lang="en-US" sz="900" dirty="0">
                <a:solidFill>
                  <a:srgbClr val="002060"/>
                </a:solidFill>
              </a:rPr>
              <a:t>Rev01 JAN2021</a:t>
            </a:r>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3654655" cy="523220"/>
          </a:xfrm>
          <a:prstGeom prst="rect">
            <a:avLst/>
          </a:prstGeom>
          <a:noFill/>
          <a:ln>
            <a:noFill/>
          </a:ln>
        </p:spPr>
        <p:txBody>
          <a:bodyPr wrap="none" rtlCol="0">
            <a:spAutoFit/>
          </a:bodyPr>
          <a:lstStyle/>
          <a:p>
            <a:r>
              <a:rPr lang="en-US" sz="2800" b="1" u="sng" dirty="0">
                <a:solidFill>
                  <a:srgbClr val="002060"/>
                </a:solidFill>
              </a:rPr>
              <a:t>TROUBLESHOOT GUIDE</a:t>
            </a:r>
          </a:p>
        </p:txBody>
      </p:sp>
      <p:sp>
        <p:nvSpPr>
          <p:cNvPr id="15" name="Rectangle 14">
            <a:extLst>
              <a:ext uri="{FF2B5EF4-FFF2-40B4-BE49-F238E27FC236}">
                <a16:creationId xmlns:a16="http://schemas.microsoft.com/office/drawing/2014/main" id="{7758576C-D6D5-5A4A-9444-929675E01D21}"/>
              </a:ext>
            </a:extLst>
          </p:cNvPr>
          <p:cNvSpPr/>
          <p:nvPr/>
        </p:nvSpPr>
        <p:spPr>
          <a:xfrm>
            <a:off x="244856" y="998452"/>
            <a:ext cx="208593" cy="5419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BB4"/>
              </a:solidFill>
            </a:endParaRPr>
          </a:p>
        </p:txBody>
      </p:sp>
      <p:sp>
        <p:nvSpPr>
          <p:cNvPr id="9" name="Rectangle 8">
            <a:extLst>
              <a:ext uri="{FF2B5EF4-FFF2-40B4-BE49-F238E27FC236}">
                <a16:creationId xmlns:a16="http://schemas.microsoft.com/office/drawing/2014/main" id="{E791507A-5585-D043-8CE1-5EB4A5D254AD}"/>
              </a:ext>
            </a:extLst>
          </p:cNvPr>
          <p:cNvSpPr/>
          <p:nvPr/>
        </p:nvSpPr>
        <p:spPr>
          <a:xfrm>
            <a:off x="451676" y="1019474"/>
            <a:ext cx="10812832" cy="4196085"/>
          </a:xfrm>
          <a:prstGeom prst="rect">
            <a:avLst/>
          </a:prstGeom>
        </p:spPr>
        <p:txBody>
          <a:bodyPr wrap="square">
            <a:spAutoFit/>
          </a:bodyPr>
          <a:lstStyle/>
          <a:p>
            <a:pPr>
              <a:lnSpc>
                <a:spcPct val="150000"/>
              </a:lnSpc>
            </a:pPr>
            <a:r>
              <a:rPr lang="en-MY" dirty="0">
                <a:latin typeface="Arial" panose="020B0604020202020204" pitchFamily="34" charset="0"/>
                <a:cs typeface="Arial" panose="020B0604020202020204" pitchFamily="34" charset="0"/>
              </a:rPr>
              <a:t>Failed to upload the sketch to ESP32? Follow these steps:</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Press REBOOT button until the IDE approaches </a:t>
            </a:r>
            <a:r>
              <a:rPr lang="en-MY" b="1" dirty="0">
                <a:latin typeface="Arial" panose="020B0604020202020204" pitchFamily="34" charset="0"/>
                <a:cs typeface="Arial" panose="020B0604020202020204" pitchFamily="34" charset="0"/>
              </a:rPr>
              <a:t>Connecting</a:t>
            </a:r>
            <a:r>
              <a:rPr lang="en-MY" dirty="0">
                <a:latin typeface="Arial" panose="020B0604020202020204" pitchFamily="34" charset="0"/>
                <a:cs typeface="Arial" panose="020B0604020202020204" pitchFamily="34" charset="0"/>
              </a:rPr>
              <a:t>… segment;</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check whether you have chosen the correct </a:t>
            </a:r>
            <a:r>
              <a:rPr lang="en-MY" b="1" dirty="0">
                <a:latin typeface="Arial" panose="020B0604020202020204" pitchFamily="34" charset="0"/>
                <a:cs typeface="Arial" panose="020B0604020202020204" pitchFamily="34" charset="0"/>
              </a:rPr>
              <a:t>Board</a:t>
            </a:r>
            <a:r>
              <a:rPr lang="en-MY" dirty="0">
                <a:latin typeface="Arial" panose="020B0604020202020204" pitchFamily="34" charset="0"/>
                <a:cs typeface="Arial" panose="020B0604020202020204" pitchFamily="34" charset="0"/>
              </a:rPr>
              <a:t> and set the correct </a:t>
            </a:r>
            <a:r>
              <a:rPr lang="en-MY" b="1" dirty="0">
                <a:latin typeface="Arial" panose="020B0604020202020204" pitchFamily="34" charset="0"/>
                <a:cs typeface="Arial" panose="020B0604020202020204" pitchFamily="34" charset="0"/>
              </a:rPr>
              <a:t>PORT</a:t>
            </a:r>
            <a:r>
              <a:rPr lang="en-MY" dirty="0">
                <a:latin typeface="Arial" panose="020B0604020202020204" pitchFamily="34" charset="0"/>
                <a:cs typeface="Arial" panose="020B0604020202020204" pitchFamily="34" charset="0"/>
              </a:rPr>
              <a:t>;</a:t>
            </a:r>
          </a:p>
          <a:p>
            <a:pPr>
              <a:lnSpc>
                <a:spcPct val="150000"/>
              </a:lnSpc>
            </a:pPr>
            <a:r>
              <a:rPr lang="en-MY" dirty="0">
                <a:latin typeface="Arial" panose="020B0604020202020204" pitchFamily="34" charset="0"/>
                <a:cs typeface="Arial" panose="020B0604020202020204" pitchFamily="34" charset="0"/>
              </a:rPr>
              <a:t>	* Choose the right board by going to</a:t>
            </a:r>
            <a:r>
              <a:rPr lang="en-MY" b="1" dirty="0">
                <a:latin typeface="Arial" panose="020B0604020202020204" pitchFamily="34" charset="0"/>
                <a:cs typeface="Arial" panose="020B0604020202020204" pitchFamily="34" charset="0"/>
              </a:rPr>
              <a:t> Tools &gt; Boards &gt; ESP32 Dev Module </a:t>
            </a:r>
            <a:endParaRPr lang="en-MY" dirty="0">
              <a:latin typeface="Arial" panose="020B0604020202020204" pitchFamily="34" charset="0"/>
              <a:cs typeface="Arial" panose="020B0604020202020204" pitchFamily="34" charset="0"/>
            </a:endParaRPr>
          </a:p>
          <a:p>
            <a:pPr>
              <a:lnSpc>
                <a:spcPct val="150000"/>
              </a:lnSpc>
            </a:pPr>
            <a:r>
              <a:rPr lang="en-MY" dirty="0">
                <a:latin typeface="Arial" panose="020B0604020202020204" pitchFamily="34" charset="0"/>
                <a:cs typeface="Arial" panose="020B0604020202020204" pitchFamily="34" charset="0"/>
              </a:rPr>
              <a:t>	* Select the correct port at </a:t>
            </a:r>
            <a:r>
              <a:rPr lang="en-MY" b="1" dirty="0">
                <a:latin typeface="Arial" panose="020B0604020202020204" pitchFamily="34" charset="0"/>
                <a:cs typeface="Arial" panose="020B0604020202020204" pitchFamily="34" charset="0"/>
              </a:rPr>
              <a:t>Tools &gt; Port &gt; choose the appropriate serial port </a:t>
            </a:r>
            <a:endParaRPr lang="en-MY" dirty="0">
              <a:latin typeface="Arial" panose="020B0604020202020204" pitchFamily="34" charset="0"/>
              <a:cs typeface="Arial" panose="020B0604020202020204" pitchFamily="34" charset="0"/>
            </a:endParaRP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unplugging the board from USB and plugging back;</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a:t>
            </a:r>
            <a:r>
              <a:rPr lang="en-MY" b="1" dirty="0">
                <a:latin typeface="Arial" panose="020B0604020202020204" pitchFamily="34" charset="0"/>
                <a:cs typeface="Arial" panose="020B0604020202020204" pitchFamily="34" charset="0"/>
              </a:rPr>
              <a:t>Verify</a:t>
            </a:r>
            <a:r>
              <a:rPr lang="en-MY" dirty="0">
                <a:latin typeface="Arial" panose="020B0604020202020204" pitchFamily="34" charset="0"/>
                <a:cs typeface="Arial" panose="020B0604020202020204" pitchFamily="34" charset="0"/>
              </a:rPr>
              <a:t> to confirm that your sketch is error free;</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Swap to other PC / Laptops;</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a:t>
            </a:r>
            <a:r>
              <a:rPr lang="en-MY" b="1" dirty="0">
                <a:solidFill>
                  <a:srgbClr val="FF0000"/>
                </a:solidFill>
                <a:latin typeface="Arial" panose="020B0604020202020204" pitchFamily="34" charset="0"/>
                <a:cs typeface="Arial" panose="020B0604020202020204" pitchFamily="34" charset="0"/>
              </a:rPr>
              <a:t>OR</a:t>
            </a:r>
            <a:r>
              <a:rPr lang="en-MY" dirty="0">
                <a:latin typeface="Arial" panose="020B0604020202020204" pitchFamily="34" charset="0"/>
                <a:cs typeface="Arial" panose="020B0604020202020204" pitchFamily="34" charset="0"/>
              </a:rPr>
              <a:t>, Use different board;</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latin typeface="Arial" panose="020B0604020202020204" pitchFamily="34" charset="0"/>
                <a:cs typeface="Arial" panose="020B0604020202020204" pitchFamily="34" charset="0"/>
              </a:rPr>
              <a:t> You are using micro-USB power cable instead of power &amp; data cable.</a:t>
            </a:r>
          </a:p>
        </p:txBody>
      </p:sp>
      <p:sp>
        <p:nvSpPr>
          <p:cNvPr id="8" name="TextBox 7">
            <a:extLst>
              <a:ext uri="{FF2B5EF4-FFF2-40B4-BE49-F238E27FC236}">
                <a16:creationId xmlns:a16="http://schemas.microsoft.com/office/drawing/2014/main" id="{6A576C44-591F-CB48-9822-3F5E4B7E3B10}"/>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err="1">
                <a:solidFill>
                  <a:schemeClr val="bg1"/>
                </a:solidFill>
              </a:rPr>
              <a:t>i</a:t>
            </a:r>
            <a:r>
              <a:rPr lang="en-US" dirty="0">
                <a:solidFill>
                  <a:schemeClr val="bg1"/>
                </a:solidFill>
              </a:rPr>
              <a:t>. Getting Started with ESP32 &amp; DHT11</a:t>
            </a:r>
          </a:p>
        </p:txBody>
      </p:sp>
    </p:spTree>
    <p:extLst>
      <p:ext uri="{BB962C8B-B14F-4D97-AF65-F5344CB8AC3E}">
        <p14:creationId xmlns:p14="http://schemas.microsoft.com/office/powerpoint/2010/main" val="4010301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3</a:t>
            </a:fld>
            <a:endParaRPr lang="en-US"/>
          </a:p>
        </p:txBody>
      </p:sp>
      <p:sp>
        <p:nvSpPr>
          <p:cNvPr id="3" name="Rectangle 2">
            <a:extLst>
              <a:ext uri="{FF2B5EF4-FFF2-40B4-BE49-F238E27FC236}">
                <a16:creationId xmlns:a16="http://schemas.microsoft.com/office/drawing/2014/main" id="{39A256D4-51B5-1046-9D23-6C769F273084}"/>
              </a:ext>
            </a:extLst>
          </p:cNvPr>
          <p:cNvSpPr/>
          <p:nvPr/>
        </p:nvSpPr>
        <p:spPr>
          <a:xfrm>
            <a:off x="206071" y="956403"/>
            <a:ext cx="9778757" cy="873188"/>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1 x ESP-32 </a:t>
            </a:r>
            <a:r>
              <a:rPr lang="en-MY" dirty="0" err="1">
                <a:solidFill>
                  <a:srgbClr val="002060"/>
                </a:solidFill>
                <a:latin typeface="Arial" panose="020B0604020202020204" pitchFamily="34" charset="0"/>
                <a:ea typeface="Times New Roman" panose="02020603050405020304" pitchFamily="18" charset="0"/>
              </a:rPr>
              <a:t>Wifi+Bluetooth</a:t>
            </a:r>
            <a:r>
              <a:rPr lang="en-MY" dirty="0">
                <a:solidFill>
                  <a:srgbClr val="002060"/>
                </a:solidFill>
                <a:latin typeface="Arial" panose="020B0604020202020204" pitchFamily="34" charset="0"/>
                <a:ea typeface="Times New Roman" panose="02020603050405020304" pitchFamily="18" charset="0"/>
              </a:rPr>
              <a:t> 2-In-1 Development Board for Arduino (30 pin) + Cable.</a:t>
            </a:r>
            <a:endParaRPr lang="en-MY" sz="20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2 x Mini Breadboard.</a:t>
            </a:r>
            <a:endParaRPr lang="en-MY" sz="2000" dirty="0">
              <a:solidFill>
                <a:srgbClr val="002060"/>
              </a:solid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EF92D247-8BA3-D341-ABC8-4100B6929775}"/>
              </a:ext>
            </a:extLst>
          </p:cNvPr>
          <p:cNvPicPr>
            <a:picLocks noChangeAspect="1"/>
          </p:cNvPicPr>
          <p:nvPr/>
        </p:nvPicPr>
        <p:blipFill>
          <a:blip r:embed="rId2"/>
          <a:stretch>
            <a:fillRect/>
          </a:stretch>
        </p:blipFill>
        <p:spPr>
          <a:xfrm rot="5400000" flipV="1">
            <a:off x="1415286" y="3282128"/>
            <a:ext cx="2755071" cy="1525039"/>
          </a:xfrm>
          <a:prstGeom prst="rect">
            <a:avLst/>
          </a:prstGeom>
        </p:spPr>
      </p:pic>
      <p:pic>
        <p:nvPicPr>
          <p:cNvPr id="1026" name="Picture 2" descr="Micro USB Cable for ESP32 Raspberry Pi 3 - online India - Circuit Uncle">
            <a:extLst>
              <a:ext uri="{FF2B5EF4-FFF2-40B4-BE49-F238E27FC236}">
                <a16:creationId xmlns:a16="http://schemas.microsoft.com/office/drawing/2014/main" id="{C5EA7883-5746-FB47-A7F5-6EE2631AE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890" y="2913308"/>
            <a:ext cx="2971156" cy="297115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2A6C1976-512C-4740-83B0-994BE96DF791}"/>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grpSp>
        <p:nvGrpSpPr>
          <p:cNvPr id="46" name="Group 45">
            <a:extLst>
              <a:ext uri="{FF2B5EF4-FFF2-40B4-BE49-F238E27FC236}">
                <a16:creationId xmlns:a16="http://schemas.microsoft.com/office/drawing/2014/main" id="{D7EEA77B-5A79-3443-9160-541837E107B5}"/>
              </a:ext>
            </a:extLst>
          </p:cNvPr>
          <p:cNvGrpSpPr/>
          <p:nvPr/>
        </p:nvGrpSpPr>
        <p:grpSpPr>
          <a:xfrm>
            <a:off x="6892046" y="2182816"/>
            <a:ext cx="2861249" cy="3079562"/>
            <a:chOff x="9506805" y="2510191"/>
            <a:chExt cx="2188593" cy="2624861"/>
          </a:xfrm>
        </p:grpSpPr>
        <p:pic>
          <p:nvPicPr>
            <p:cNvPr id="49" name="Picture 48">
              <a:extLst>
                <a:ext uri="{FF2B5EF4-FFF2-40B4-BE49-F238E27FC236}">
                  <a16:creationId xmlns:a16="http://schemas.microsoft.com/office/drawing/2014/main" id="{C2E2A66F-ABA2-D240-B699-D949ACF12CBD}"/>
                </a:ext>
              </a:extLst>
            </p:cNvPr>
            <p:cNvPicPr>
              <a:picLocks noChangeAspect="1"/>
            </p:cNvPicPr>
            <p:nvPr/>
          </p:nvPicPr>
          <p:blipFill>
            <a:blip r:embed="rId4"/>
            <a:stretch>
              <a:fillRect/>
            </a:stretch>
          </p:blipFill>
          <p:spPr>
            <a:xfrm>
              <a:off x="9530569" y="2665206"/>
              <a:ext cx="2094869" cy="2469846"/>
            </a:xfrm>
            <a:prstGeom prst="rect">
              <a:avLst/>
            </a:prstGeom>
          </p:spPr>
        </p:pic>
        <p:sp>
          <p:nvSpPr>
            <p:cNvPr id="51" name="Rectangle 50">
              <a:extLst>
                <a:ext uri="{FF2B5EF4-FFF2-40B4-BE49-F238E27FC236}">
                  <a16:creationId xmlns:a16="http://schemas.microsoft.com/office/drawing/2014/main" id="{69E42597-94CF-1349-B175-9EAE647D949A}"/>
                </a:ext>
              </a:extLst>
            </p:cNvPr>
            <p:cNvSpPr/>
            <p:nvPr/>
          </p:nvSpPr>
          <p:spPr>
            <a:xfrm>
              <a:off x="9530569" y="2587021"/>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C39B2EF-0B02-C644-8ACE-4C93F2E201E3}"/>
                </a:ext>
              </a:extLst>
            </p:cNvPr>
            <p:cNvSpPr/>
            <p:nvPr/>
          </p:nvSpPr>
          <p:spPr>
            <a:xfrm>
              <a:off x="9556558" y="2771626"/>
              <a:ext cx="380461" cy="1077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A87F771-86DC-484A-B17F-75D0C5CF324C}"/>
                </a:ext>
              </a:extLst>
            </p:cNvPr>
            <p:cNvSpPr/>
            <p:nvPr/>
          </p:nvSpPr>
          <p:spPr>
            <a:xfrm>
              <a:off x="10676175" y="2577693"/>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318F554-863E-AD4F-9612-140E8BA035B0}"/>
                </a:ext>
              </a:extLst>
            </p:cNvPr>
            <p:cNvSpPr/>
            <p:nvPr/>
          </p:nvSpPr>
          <p:spPr>
            <a:xfrm>
              <a:off x="10076939" y="2510191"/>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ABB68AF-3CF5-4F44-AE20-A39D542B9274}"/>
                </a:ext>
              </a:extLst>
            </p:cNvPr>
            <p:cNvSpPr/>
            <p:nvPr/>
          </p:nvSpPr>
          <p:spPr>
            <a:xfrm>
              <a:off x="9567174" y="4009187"/>
              <a:ext cx="380461"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D79BF22-12B8-B84D-833C-B3A4F42DBC71}"/>
                </a:ext>
              </a:extLst>
            </p:cNvPr>
            <p:cNvSpPr/>
            <p:nvPr/>
          </p:nvSpPr>
          <p:spPr>
            <a:xfrm>
              <a:off x="9506805" y="3760652"/>
              <a:ext cx="380461"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5D4E8620-56E2-0140-BF5E-070628D6630A}"/>
              </a:ext>
            </a:extLst>
          </p:cNvPr>
          <p:cNvSpPr txBox="1"/>
          <p:nvPr/>
        </p:nvSpPr>
        <p:spPr>
          <a:xfrm>
            <a:off x="60960" y="475232"/>
            <a:ext cx="2074479" cy="523220"/>
          </a:xfrm>
          <a:prstGeom prst="rect">
            <a:avLst/>
          </a:prstGeom>
          <a:noFill/>
          <a:ln>
            <a:noFill/>
          </a:ln>
        </p:spPr>
        <p:txBody>
          <a:bodyPr wrap="none" rtlCol="0">
            <a:spAutoFit/>
          </a:bodyPr>
          <a:lstStyle/>
          <a:p>
            <a:r>
              <a:rPr lang="en-US" sz="2800" b="1" u="sng" dirty="0">
                <a:solidFill>
                  <a:srgbClr val="002060"/>
                </a:solidFill>
              </a:rPr>
              <a:t>Components</a:t>
            </a:r>
          </a:p>
        </p:txBody>
      </p:sp>
      <p:sp>
        <p:nvSpPr>
          <p:cNvPr id="71" name="Rectangle 70">
            <a:extLst>
              <a:ext uri="{FF2B5EF4-FFF2-40B4-BE49-F238E27FC236}">
                <a16:creationId xmlns:a16="http://schemas.microsoft.com/office/drawing/2014/main" id="{5D8B558A-207B-D340-9657-FF80D41DAB89}"/>
              </a:ext>
            </a:extLst>
          </p:cNvPr>
          <p:cNvSpPr/>
          <p:nvPr/>
        </p:nvSpPr>
        <p:spPr>
          <a:xfrm>
            <a:off x="250051" y="998452"/>
            <a:ext cx="208593" cy="541929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3840CFC-3C4D-D64F-B06A-C3F01F9AB5D1}"/>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1577241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4</a:t>
            </a:fld>
            <a:endParaRPr lang="en-US"/>
          </a:p>
        </p:txBody>
      </p:sp>
      <p:sp>
        <p:nvSpPr>
          <p:cNvPr id="2" name="Rectangle 1">
            <a:extLst>
              <a:ext uri="{FF2B5EF4-FFF2-40B4-BE49-F238E27FC236}">
                <a16:creationId xmlns:a16="http://schemas.microsoft.com/office/drawing/2014/main" id="{6A78AF7E-F6FA-4D41-B312-09E779598101}"/>
              </a:ext>
            </a:extLst>
          </p:cNvPr>
          <p:cNvSpPr/>
          <p:nvPr/>
        </p:nvSpPr>
        <p:spPr>
          <a:xfrm>
            <a:off x="441322" y="953240"/>
            <a:ext cx="10812832" cy="5375189"/>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Download the file working file from </a:t>
            </a:r>
            <a:r>
              <a:rPr lang="en-MY" dirty="0">
                <a:hlinkClick r:id="rId2"/>
              </a:rPr>
              <a:t>http://bit.ly</a:t>
            </a:r>
            <a:r>
              <a:rPr lang="en-MY">
                <a:hlinkClick r:id="rId2"/>
              </a:rPr>
              <a:t>/3aB3WBL</a:t>
            </a:r>
            <a:r>
              <a:rPr lang="en-MY"/>
              <a:t> </a:t>
            </a:r>
            <a:r>
              <a:rPr lang="en-MY">
                <a:solidFill>
                  <a:srgbClr val="002060"/>
                </a:solidFill>
                <a:latin typeface="Arial" panose="020B0604020202020204" pitchFamily="34" charset="0"/>
                <a:ea typeface="Times New Roman" panose="02020603050405020304" pitchFamily="18" charset="0"/>
                <a:cs typeface="Arial" panose="020B0604020202020204" pitchFamily="34" charset="0"/>
              </a:rPr>
              <a:t>by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click at                       .. </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Unzip and find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sketch-iii_esp32-webserver.ino</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Double click to open the file with Arduino IDE.</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Click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OK</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when Arduino pop-up window appears. This action will create a folder that carry same name with sketch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sketchiii_esp32-webserver.ino</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and move the sketch into it. Click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Cancel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will not open the sketch at all.</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Before upload the sketch to the board, modify the following two variables and suit with your network credentials. This will allow ESP32 establish connection with your network.</a:t>
            </a:r>
          </a:p>
          <a:p>
            <a:pPr marL="228600" algn="just">
              <a:lnSpc>
                <a:spcPct val="150000"/>
              </a:lnSpc>
            </a:pPr>
            <a:r>
              <a:rPr lang="en-MY" dirty="0">
                <a:solidFill>
                  <a:srgbClr val="002060"/>
                </a:solidFill>
                <a:latin typeface="Arial" panose="020B0604020202020204" pitchFamily="34" charset="0"/>
                <a:ea typeface="Times New Roman" panose="02020603050405020304" pitchFamily="18" charset="0"/>
              </a:rPr>
              <a:t> </a:t>
            </a:r>
            <a:endParaRPr lang="en-MY" sz="2000" dirty="0">
              <a:solidFill>
                <a:srgbClr val="002060"/>
              </a:solidFill>
              <a:latin typeface="Times New Roman" panose="02020603050405020304" pitchFamily="18" charset="0"/>
              <a:ea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MY" sz="2000" dirty="0">
                <a:solidFill>
                  <a:srgbClr val="002060"/>
                </a:solidFill>
                <a:latin typeface="Consolas" panose="020B0609020204030204" pitchFamily="49" charset="0"/>
                <a:ea typeface="Times New Roman" panose="02020603050405020304" pitchFamily="18" charset="0"/>
              </a:rPr>
              <a:t>		</a:t>
            </a:r>
            <a:endParaRPr lang="en-MY" sz="2000" dirty="0">
              <a:solidFill>
                <a:srgbClr val="002060"/>
              </a:solidFill>
              <a:latin typeface="Times New Roman" panose="02020603050405020304" pitchFamily="18" charset="0"/>
              <a:ea typeface="Times New Roman" panose="02020603050405020304" pitchFamily="18" charset="0"/>
            </a:endParaRPr>
          </a:p>
          <a:p>
            <a:pPr marL="228600" algn="just">
              <a:lnSpc>
                <a:spcPct val="150000"/>
              </a:lnSpc>
            </a:pPr>
            <a:endPar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Upload the sketch to your ESP32 board. Ensure that you have selected the right board</a:t>
            </a:r>
          </a:p>
          <a:p>
            <a:pPr marL="228600" algn="just">
              <a:lnSpc>
                <a:spcPct val="150000"/>
              </a:lnSpc>
            </a:pPr>
            <a:r>
              <a:rPr lang="en-MY" dirty="0">
                <a:solidFill>
                  <a:srgbClr val="002060"/>
                </a:solidFill>
                <a:latin typeface="Arial" panose="020B0604020202020204" pitchFamily="34" charset="0"/>
                <a:ea typeface="Times New Roman" panose="02020603050405020304" pitchFamily="18" charset="0"/>
              </a:rPr>
              <a:t>and set the current port. Don’t forget to press </a:t>
            </a:r>
            <a:r>
              <a:rPr lang="en-MY" b="1" dirty="0">
                <a:solidFill>
                  <a:srgbClr val="FF0000"/>
                </a:solidFill>
                <a:latin typeface="Arial" panose="020B0604020202020204" pitchFamily="34" charset="0"/>
                <a:ea typeface="Times New Roman" panose="02020603050405020304" pitchFamily="18" charset="0"/>
              </a:rPr>
              <a:t>BOOT</a:t>
            </a:r>
            <a:r>
              <a:rPr lang="en-MY" dirty="0">
                <a:solidFill>
                  <a:srgbClr val="002060"/>
                </a:solidFill>
                <a:latin typeface="Arial" panose="020B0604020202020204" pitchFamily="34" charset="0"/>
                <a:ea typeface="Times New Roman" panose="02020603050405020304" pitchFamily="18" charset="0"/>
              </a:rPr>
              <a:t> button. Refer to </a:t>
            </a:r>
            <a:r>
              <a:rPr lang="en-MY" b="1" dirty="0">
                <a:solidFill>
                  <a:srgbClr val="002060"/>
                </a:solidFill>
                <a:latin typeface="Arial" panose="020B0604020202020204" pitchFamily="34" charset="0"/>
                <a:ea typeface="Times New Roman" panose="02020603050405020304" pitchFamily="18" charset="0"/>
              </a:rPr>
              <a:t>Troubleshoot</a:t>
            </a:r>
            <a:r>
              <a:rPr lang="en-MY" dirty="0">
                <a:solidFill>
                  <a:srgbClr val="002060"/>
                </a:solidFill>
                <a:latin typeface="Arial" panose="020B0604020202020204" pitchFamily="34" charset="0"/>
                <a:ea typeface="Times New Roman" panose="02020603050405020304" pitchFamily="18" charset="0"/>
              </a:rPr>
              <a:t> section if you have problem.</a:t>
            </a:r>
            <a:r>
              <a:rPr lang="en-MY" sz="2000" dirty="0">
                <a:solidFill>
                  <a:srgbClr val="002060"/>
                </a:solidFill>
                <a:latin typeface="Arial" panose="020B0604020202020204" pitchFamily="34" charset="0"/>
                <a:ea typeface="Times New Roman" panose="02020603050405020304" pitchFamily="18" charset="0"/>
              </a:rPr>
              <a:t> </a:t>
            </a:r>
          </a:p>
        </p:txBody>
      </p:sp>
      <p:pic>
        <p:nvPicPr>
          <p:cNvPr id="4" name="Picture 3">
            <a:extLst>
              <a:ext uri="{FF2B5EF4-FFF2-40B4-BE49-F238E27FC236}">
                <a16:creationId xmlns:a16="http://schemas.microsoft.com/office/drawing/2014/main" id="{B0DDAD39-5504-064E-8F9F-38342DBEC7A3}"/>
              </a:ext>
            </a:extLst>
          </p:cNvPr>
          <p:cNvPicPr>
            <a:picLocks noChangeAspect="1"/>
          </p:cNvPicPr>
          <p:nvPr/>
        </p:nvPicPr>
        <p:blipFill>
          <a:blip r:embed="rId3"/>
          <a:stretch>
            <a:fillRect/>
          </a:stretch>
        </p:blipFill>
        <p:spPr>
          <a:xfrm>
            <a:off x="7777215" y="930598"/>
            <a:ext cx="1485900" cy="469900"/>
          </a:xfrm>
          <a:prstGeom prst="rect">
            <a:avLst/>
          </a:prstGeom>
        </p:spPr>
      </p:pic>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044534" cy="523220"/>
          </a:xfrm>
          <a:prstGeom prst="rect">
            <a:avLst/>
          </a:prstGeom>
          <a:noFill/>
          <a:ln>
            <a:noFill/>
          </a:ln>
        </p:spPr>
        <p:txBody>
          <a:bodyPr wrap="none" rtlCol="0">
            <a:spAutoFit/>
          </a:bodyPr>
          <a:lstStyle/>
          <a:p>
            <a:r>
              <a:rPr lang="en-US" sz="2800" b="1" u="sng" dirty="0">
                <a:solidFill>
                  <a:srgbClr val="002060"/>
                </a:solidFill>
              </a:rPr>
              <a:t>Working File</a:t>
            </a:r>
          </a:p>
        </p:txBody>
      </p:sp>
      <p:pic>
        <p:nvPicPr>
          <p:cNvPr id="8" name="Picture 7">
            <a:extLst>
              <a:ext uri="{FF2B5EF4-FFF2-40B4-BE49-F238E27FC236}">
                <a16:creationId xmlns:a16="http://schemas.microsoft.com/office/drawing/2014/main" id="{B1EB9D18-ED2B-C042-920D-48D5813E299A}"/>
              </a:ext>
            </a:extLst>
          </p:cNvPr>
          <p:cNvPicPr>
            <a:picLocks noChangeAspect="1"/>
          </p:cNvPicPr>
          <p:nvPr/>
        </p:nvPicPr>
        <p:blipFill>
          <a:blip r:embed="rId4"/>
          <a:stretch>
            <a:fillRect/>
          </a:stretch>
        </p:blipFill>
        <p:spPr>
          <a:xfrm>
            <a:off x="1083227" y="4076827"/>
            <a:ext cx="3987800" cy="685800"/>
          </a:xfrm>
          <a:prstGeom prst="rect">
            <a:avLst/>
          </a:prstGeom>
        </p:spPr>
      </p:pic>
      <p:sp>
        <p:nvSpPr>
          <p:cNvPr id="3" name="Rectangle 2">
            <a:extLst>
              <a:ext uri="{FF2B5EF4-FFF2-40B4-BE49-F238E27FC236}">
                <a16:creationId xmlns:a16="http://schemas.microsoft.com/office/drawing/2014/main" id="{C77AD46A-6AA1-0D40-B030-0A639D5FC3A2}"/>
              </a:ext>
            </a:extLst>
          </p:cNvPr>
          <p:cNvSpPr/>
          <p:nvPr/>
        </p:nvSpPr>
        <p:spPr>
          <a:xfrm>
            <a:off x="937846" y="4022785"/>
            <a:ext cx="10118066" cy="79388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1FF7889A-F13B-6348-877A-7B0376766A34}"/>
              </a:ext>
            </a:extLst>
          </p:cNvPr>
          <p:cNvSpPr/>
          <p:nvPr/>
        </p:nvSpPr>
        <p:spPr>
          <a:xfrm>
            <a:off x="250051" y="998452"/>
            <a:ext cx="208593" cy="541929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ABCB34-9BA0-B74A-88D4-A9934D344118}"/>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3" name="TextBox 12">
            <a:extLst>
              <a:ext uri="{FF2B5EF4-FFF2-40B4-BE49-F238E27FC236}">
                <a16:creationId xmlns:a16="http://schemas.microsoft.com/office/drawing/2014/main" id="{C75B8935-2D6C-8948-B089-347E4FB69BD4}"/>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3236240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561B731-BF3B-2C47-B4ED-A7CA6DC88735}"/>
              </a:ext>
            </a:extLst>
          </p:cNvPr>
          <p:cNvPicPr>
            <a:picLocks noChangeAspect="1"/>
          </p:cNvPicPr>
          <p:nvPr/>
        </p:nvPicPr>
        <p:blipFill>
          <a:blip r:embed="rId2"/>
          <a:stretch>
            <a:fillRect/>
          </a:stretch>
        </p:blipFill>
        <p:spPr>
          <a:xfrm>
            <a:off x="3184356" y="1500975"/>
            <a:ext cx="8056230" cy="4726577"/>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5</a:t>
            </a:fld>
            <a:endParaRPr lang="en-US"/>
          </a:p>
        </p:txBody>
      </p:sp>
      <p:sp>
        <p:nvSpPr>
          <p:cNvPr id="2" name="Rectangle 1">
            <a:extLst>
              <a:ext uri="{FF2B5EF4-FFF2-40B4-BE49-F238E27FC236}">
                <a16:creationId xmlns:a16="http://schemas.microsoft.com/office/drawing/2014/main" id="{6A78AF7E-F6FA-4D41-B312-09E779598101}"/>
              </a:ext>
            </a:extLst>
          </p:cNvPr>
          <p:cNvSpPr/>
          <p:nvPr/>
        </p:nvSpPr>
        <p:spPr>
          <a:xfrm>
            <a:off x="441322" y="951110"/>
            <a:ext cx="10812832"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Click the </a:t>
            </a:r>
            <a:r>
              <a:rPr lang="en-MY" dirty="0">
                <a:solidFill>
                  <a:srgbClr val="002060"/>
                </a:solidFill>
                <a:latin typeface="Arial" panose="020B0604020202020204" pitchFamily="34" charset="0"/>
                <a:cs typeface="Arial" panose="020B0604020202020204" pitchFamily="34" charset="0"/>
              </a:rPr>
              <a:t>Serial Monitor icon        to display the serial data receive &amp; transmit by ESP32.</a:t>
            </a:r>
            <a:endParaRPr lang="en-MY" sz="2000"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5" name="TextBox 44">
            <a:extLst>
              <a:ext uri="{FF2B5EF4-FFF2-40B4-BE49-F238E27FC236}">
                <a16:creationId xmlns:a16="http://schemas.microsoft.com/office/drawing/2014/main" id="{8A51735E-4F3E-E540-BCEF-0532D8117A8F}"/>
              </a:ext>
            </a:extLst>
          </p:cNvPr>
          <p:cNvSpPr txBox="1"/>
          <p:nvPr/>
        </p:nvSpPr>
        <p:spPr>
          <a:xfrm>
            <a:off x="60960" y="475232"/>
            <a:ext cx="1887055" cy="523220"/>
          </a:xfrm>
          <a:prstGeom prst="rect">
            <a:avLst/>
          </a:prstGeom>
          <a:noFill/>
          <a:ln>
            <a:noFill/>
          </a:ln>
        </p:spPr>
        <p:txBody>
          <a:bodyPr wrap="none" rtlCol="0">
            <a:spAutoFit/>
          </a:bodyPr>
          <a:lstStyle/>
          <a:p>
            <a:r>
              <a:rPr lang="en-US" sz="2800" b="1" u="sng" dirty="0">
                <a:solidFill>
                  <a:srgbClr val="002060"/>
                </a:solidFill>
              </a:rPr>
              <a:t>The Output</a:t>
            </a:r>
          </a:p>
        </p:txBody>
      </p:sp>
      <p:cxnSp>
        <p:nvCxnSpPr>
          <p:cNvPr id="52" name="Straight Arrow Connector 51">
            <a:extLst>
              <a:ext uri="{FF2B5EF4-FFF2-40B4-BE49-F238E27FC236}">
                <a16:creationId xmlns:a16="http://schemas.microsoft.com/office/drawing/2014/main" id="{C64AFD58-F715-5141-B15F-FC9E737BC5CF}"/>
              </a:ext>
            </a:extLst>
          </p:cNvPr>
          <p:cNvCxnSpPr>
            <a:cxnSpLocks/>
          </p:cNvCxnSpPr>
          <p:nvPr/>
        </p:nvCxnSpPr>
        <p:spPr>
          <a:xfrm>
            <a:off x="2973597" y="3978022"/>
            <a:ext cx="21592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8223BEB8-455B-C642-BDC2-F04ED04094EF}"/>
              </a:ext>
            </a:extLst>
          </p:cNvPr>
          <p:cNvSpPr txBox="1"/>
          <p:nvPr/>
        </p:nvSpPr>
        <p:spPr>
          <a:xfrm>
            <a:off x="8445714" y="6200001"/>
            <a:ext cx="2731069" cy="276999"/>
          </a:xfrm>
          <a:prstGeom prst="rect">
            <a:avLst/>
          </a:prstGeom>
          <a:noFill/>
        </p:spPr>
        <p:txBody>
          <a:bodyPr wrap="squar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Set baud rate to 115200</a:t>
            </a:r>
          </a:p>
        </p:txBody>
      </p:sp>
      <p:cxnSp>
        <p:nvCxnSpPr>
          <p:cNvPr id="44" name="Straight Arrow Connector 43">
            <a:extLst>
              <a:ext uri="{FF2B5EF4-FFF2-40B4-BE49-F238E27FC236}">
                <a16:creationId xmlns:a16="http://schemas.microsoft.com/office/drawing/2014/main" id="{C29F40BC-FB3B-474B-9521-2763349808A7}"/>
              </a:ext>
            </a:extLst>
          </p:cNvPr>
          <p:cNvCxnSpPr>
            <a:cxnSpLocks/>
          </p:cNvCxnSpPr>
          <p:nvPr/>
        </p:nvCxnSpPr>
        <p:spPr>
          <a:xfrm flipH="1">
            <a:off x="4750005" y="3770423"/>
            <a:ext cx="2153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FFC017E7-CA87-D647-BE9D-40DB2B07C4B3}"/>
              </a:ext>
            </a:extLst>
          </p:cNvPr>
          <p:cNvSpPr txBox="1"/>
          <p:nvPr/>
        </p:nvSpPr>
        <p:spPr>
          <a:xfrm>
            <a:off x="4806992" y="3620420"/>
            <a:ext cx="3485249" cy="276999"/>
          </a:xfrm>
          <a:prstGeom prst="rect">
            <a:avLst/>
          </a:prstGeom>
          <a:noFill/>
          <a:ln>
            <a:noFill/>
          </a:ln>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Connecting to wireless router SSID named </a:t>
            </a:r>
            <a:r>
              <a:rPr lang="en-US" sz="1200" b="1" dirty="0">
                <a:solidFill>
                  <a:srgbClr val="002060"/>
                </a:solidFill>
                <a:highlight>
                  <a:srgbClr val="FFFF00"/>
                </a:highlight>
                <a:latin typeface="Arial" panose="020B0604020202020204" pitchFamily="34" charset="0"/>
                <a:cs typeface="Arial" panose="020B0604020202020204" pitchFamily="34" charset="0"/>
              </a:rPr>
              <a:t>air24</a:t>
            </a:r>
          </a:p>
        </p:txBody>
      </p:sp>
      <p:sp>
        <p:nvSpPr>
          <p:cNvPr id="140" name="TextBox 139">
            <a:extLst>
              <a:ext uri="{FF2B5EF4-FFF2-40B4-BE49-F238E27FC236}">
                <a16:creationId xmlns:a16="http://schemas.microsoft.com/office/drawing/2014/main" id="{37D99B4F-E8D4-2048-9C18-6251A48A2337}"/>
              </a:ext>
            </a:extLst>
          </p:cNvPr>
          <p:cNvSpPr txBox="1"/>
          <p:nvPr/>
        </p:nvSpPr>
        <p:spPr>
          <a:xfrm>
            <a:off x="1099946" y="3826369"/>
            <a:ext cx="2039341"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Attempt to connect to </a:t>
            </a:r>
            <a:r>
              <a:rPr lang="en-US" sz="1200" b="1" dirty="0">
                <a:solidFill>
                  <a:srgbClr val="002060"/>
                </a:solidFill>
                <a:highlight>
                  <a:srgbClr val="FFFF00"/>
                </a:highlight>
                <a:latin typeface="Arial" panose="020B0604020202020204" pitchFamily="34" charset="0"/>
                <a:cs typeface="Arial" panose="020B0604020202020204" pitchFamily="34" charset="0"/>
              </a:rPr>
              <a:t>air24</a:t>
            </a:r>
          </a:p>
        </p:txBody>
      </p:sp>
      <p:cxnSp>
        <p:nvCxnSpPr>
          <p:cNvPr id="47" name="Straight Arrow Connector 46">
            <a:extLst>
              <a:ext uri="{FF2B5EF4-FFF2-40B4-BE49-F238E27FC236}">
                <a16:creationId xmlns:a16="http://schemas.microsoft.com/office/drawing/2014/main" id="{AC256B53-6902-6F4C-A40E-0A444AD673BB}"/>
              </a:ext>
            </a:extLst>
          </p:cNvPr>
          <p:cNvCxnSpPr>
            <a:cxnSpLocks/>
          </p:cNvCxnSpPr>
          <p:nvPr/>
        </p:nvCxnSpPr>
        <p:spPr>
          <a:xfrm>
            <a:off x="2978763" y="4283489"/>
            <a:ext cx="21592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7E79640-BCA5-3F40-BB20-604D725F3F46}"/>
              </a:ext>
            </a:extLst>
          </p:cNvPr>
          <p:cNvCxnSpPr>
            <a:cxnSpLocks/>
          </p:cNvCxnSpPr>
          <p:nvPr/>
        </p:nvCxnSpPr>
        <p:spPr>
          <a:xfrm>
            <a:off x="2972982" y="4626367"/>
            <a:ext cx="21592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056004E-F67E-4A45-8153-6A22778AB629}"/>
              </a:ext>
            </a:extLst>
          </p:cNvPr>
          <p:cNvCxnSpPr>
            <a:cxnSpLocks/>
          </p:cNvCxnSpPr>
          <p:nvPr/>
        </p:nvCxnSpPr>
        <p:spPr>
          <a:xfrm>
            <a:off x="2972982" y="5490512"/>
            <a:ext cx="21592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C9F0383-BA5D-E248-BD10-3E0F035BEC5B}"/>
              </a:ext>
            </a:extLst>
          </p:cNvPr>
          <p:cNvSpPr txBox="1"/>
          <p:nvPr/>
        </p:nvSpPr>
        <p:spPr>
          <a:xfrm>
            <a:off x="1001792" y="4144990"/>
            <a:ext cx="2134367"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IP address released by </a:t>
            </a:r>
            <a:r>
              <a:rPr lang="en-US" sz="1200" b="1" dirty="0">
                <a:solidFill>
                  <a:srgbClr val="002060"/>
                </a:solidFill>
                <a:highlight>
                  <a:srgbClr val="FFFF00"/>
                </a:highlight>
                <a:latin typeface="Arial" panose="020B0604020202020204" pitchFamily="34" charset="0"/>
                <a:cs typeface="Arial" panose="020B0604020202020204" pitchFamily="34" charset="0"/>
              </a:rPr>
              <a:t>air24</a:t>
            </a:r>
          </a:p>
        </p:txBody>
      </p:sp>
      <p:sp>
        <p:nvSpPr>
          <p:cNvPr id="132" name="TextBox 131">
            <a:extLst>
              <a:ext uri="{FF2B5EF4-FFF2-40B4-BE49-F238E27FC236}">
                <a16:creationId xmlns:a16="http://schemas.microsoft.com/office/drawing/2014/main" id="{481CF651-DFD4-924B-9BE5-B1138BAB6180}"/>
              </a:ext>
            </a:extLst>
          </p:cNvPr>
          <p:cNvSpPr txBox="1"/>
          <p:nvPr/>
        </p:nvSpPr>
        <p:spPr>
          <a:xfrm>
            <a:off x="1309878" y="4474395"/>
            <a:ext cx="1848648" cy="276999"/>
          </a:xfrm>
          <a:prstGeom prst="rect">
            <a:avLst/>
          </a:prstGeom>
          <a:noFill/>
        </p:spPr>
        <p:txBody>
          <a:bodyPr wrap="none" rtlCol="0">
            <a:spAutoFit/>
          </a:bodyPr>
          <a:lstStyle/>
          <a:p>
            <a:r>
              <a:rPr lang="en-US" sz="1200" dirty="0">
                <a:solidFill>
                  <a:srgbClr val="002060"/>
                </a:solidFill>
                <a:highlight>
                  <a:srgbClr val="FFFF00"/>
                </a:highlight>
              </a:rPr>
              <a:t>Web server service started</a:t>
            </a:r>
          </a:p>
        </p:txBody>
      </p:sp>
      <p:cxnSp>
        <p:nvCxnSpPr>
          <p:cNvPr id="56" name="Straight Arrow Connector 55">
            <a:extLst>
              <a:ext uri="{FF2B5EF4-FFF2-40B4-BE49-F238E27FC236}">
                <a16:creationId xmlns:a16="http://schemas.microsoft.com/office/drawing/2014/main" id="{6B434723-F234-1A4E-A09D-03AB8D507205}"/>
              </a:ext>
            </a:extLst>
          </p:cNvPr>
          <p:cNvCxnSpPr>
            <a:cxnSpLocks/>
          </p:cNvCxnSpPr>
          <p:nvPr/>
        </p:nvCxnSpPr>
        <p:spPr>
          <a:xfrm flipH="1">
            <a:off x="5272064" y="4124326"/>
            <a:ext cx="2153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55347E7E-5B68-204E-94B9-92FA3C7DFA14}"/>
              </a:ext>
            </a:extLst>
          </p:cNvPr>
          <p:cNvSpPr txBox="1"/>
          <p:nvPr/>
        </p:nvSpPr>
        <p:spPr>
          <a:xfrm>
            <a:off x="5344388" y="3973148"/>
            <a:ext cx="3496470"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Successfully connected to </a:t>
            </a:r>
            <a:r>
              <a:rPr lang="en-US" sz="1200" b="1" dirty="0">
                <a:solidFill>
                  <a:srgbClr val="002060"/>
                </a:solidFill>
                <a:highlight>
                  <a:srgbClr val="FFFF00"/>
                </a:highlight>
                <a:latin typeface="Arial" panose="020B0604020202020204" pitchFamily="34" charset="0"/>
                <a:cs typeface="Arial" panose="020B0604020202020204" pitchFamily="34" charset="0"/>
              </a:rPr>
              <a:t>air24</a:t>
            </a:r>
            <a:r>
              <a:rPr lang="en-US" sz="1200" dirty="0">
                <a:solidFill>
                  <a:srgbClr val="002060"/>
                </a:solidFill>
                <a:highlight>
                  <a:srgbClr val="FFFF00"/>
                </a:highlight>
                <a:latin typeface="Arial" panose="020B0604020202020204" pitchFamily="34" charset="0"/>
                <a:cs typeface="Arial" panose="020B0604020202020204" pitchFamily="34" charset="0"/>
              </a:rPr>
              <a:t> wireless router</a:t>
            </a:r>
          </a:p>
        </p:txBody>
      </p:sp>
      <p:cxnSp>
        <p:nvCxnSpPr>
          <p:cNvPr id="57" name="Straight Arrow Connector 56">
            <a:extLst>
              <a:ext uri="{FF2B5EF4-FFF2-40B4-BE49-F238E27FC236}">
                <a16:creationId xmlns:a16="http://schemas.microsoft.com/office/drawing/2014/main" id="{754A27C8-F84E-BA41-882F-19BE4EBFCFAE}"/>
              </a:ext>
            </a:extLst>
          </p:cNvPr>
          <p:cNvCxnSpPr>
            <a:cxnSpLocks/>
          </p:cNvCxnSpPr>
          <p:nvPr/>
        </p:nvCxnSpPr>
        <p:spPr>
          <a:xfrm flipH="1">
            <a:off x="4902867" y="4452096"/>
            <a:ext cx="2153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C8378E-9A98-024E-AB29-894E140F3EE1}"/>
              </a:ext>
            </a:extLst>
          </p:cNvPr>
          <p:cNvSpPr txBox="1"/>
          <p:nvPr/>
        </p:nvSpPr>
        <p:spPr>
          <a:xfrm>
            <a:off x="5033004" y="4304449"/>
            <a:ext cx="1345240"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http://esp32.local</a:t>
            </a:r>
          </a:p>
        </p:txBody>
      </p:sp>
      <p:sp>
        <p:nvSpPr>
          <p:cNvPr id="59" name="Rectangle 58">
            <a:extLst>
              <a:ext uri="{FF2B5EF4-FFF2-40B4-BE49-F238E27FC236}">
                <a16:creationId xmlns:a16="http://schemas.microsoft.com/office/drawing/2014/main" id="{35CD3622-F7DA-B347-AE7C-766856608DB4}"/>
              </a:ext>
            </a:extLst>
          </p:cNvPr>
          <p:cNvSpPr/>
          <p:nvPr/>
        </p:nvSpPr>
        <p:spPr>
          <a:xfrm>
            <a:off x="3194687" y="4727455"/>
            <a:ext cx="2416293" cy="838490"/>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F967BBB-A4B4-CC4E-A5C2-B520DF0FFD76}"/>
              </a:ext>
            </a:extLst>
          </p:cNvPr>
          <p:cNvCxnSpPr>
            <a:cxnSpLocks/>
          </p:cNvCxnSpPr>
          <p:nvPr/>
        </p:nvCxnSpPr>
        <p:spPr>
          <a:xfrm flipH="1">
            <a:off x="5613425" y="4815092"/>
            <a:ext cx="2153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C1456D7-A98F-6242-A9DC-C75ED9C85DE8}"/>
              </a:ext>
            </a:extLst>
          </p:cNvPr>
          <p:cNvSpPr txBox="1"/>
          <p:nvPr/>
        </p:nvSpPr>
        <p:spPr>
          <a:xfrm>
            <a:off x="5724632" y="4675177"/>
            <a:ext cx="2026517" cy="276999"/>
          </a:xfrm>
          <a:prstGeom prst="rect">
            <a:avLst/>
          </a:prstGeom>
          <a:noFill/>
        </p:spPr>
        <p:txBody>
          <a:bodyPr wrap="none" rtlCol="0">
            <a:spAutoFit/>
          </a:bodyPr>
          <a:lstStyle/>
          <a:p>
            <a:r>
              <a:rPr lang="en-US" sz="1200" dirty="0" err="1">
                <a:solidFill>
                  <a:srgbClr val="002060"/>
                </a:solidFill>
                <a:highlight>
                  <a:srgbClr val="FFFF00"/>
                </a:highlight>
                <a:latin typeface="Arial" panose="020B0604020202020204" pitchFamily="34" charset="0"/>
                <a:cs typeface="Arial" panose="020B0604020202020204" pitchFamily="34" charset="0"/>
              </a:rPr>
              <a:t>WiFi</a:t>
            </a:r>
            <a:r>
              <a:rPr lang="en-US" sz="1200" dirty="0">
                <a:solidFill>
                  <a:srgbClr val="002060"/>
                </a:solidFill>
                <a:highlight>
                  <a:srgbClr val="FFFF00"/>
                </a:highlight>
                <a:latin typeface="Arial" panose="020B0604020202020204" pitchFamily="34" charset="0"/>
                <a:cs typeface="Arial" panose="020B0604020202020204" pitchFamily="34" charset="0"/>
              </a:rPr>
              <a:t> diagnostic information</a:t>
            </a:r>
            <a:endParaRPr lang="en-US" sz="1200" b="1" dirty="0">
              <a:solidFill>
                <a:srgbClr val="002060"/>
              </a:solidFill>
              <a:highlight>
                <a:srgbClr val="FFFF00"/>
              </a:highlight>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687DE78-F30B-5B48-80D7-DB8B2B637FE9}"/>
              </a:ext>
            </a:extLst>
          </p:cNvPr>
          <p:cNvSpPr txBox="1"/>
          <p:nvPr/>
        </p:nvSpPr>
        <p:spPr>
          <a:xfrm>
            <a:off x="584197" y="5344683"/>
            <a:ext cx="2582758"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MAC address of the wireless router</a:t>
            </a:r>
          </a:p>
        </p:txBody>
      </p:sp>
      <p:sp>
        <p:nvSpPr>
          <p:cNvPr id="62" name="TextBox 61">
            <a:extLst>
              <a:ext uri="{FF2B5EF4-FFF2-40B4-BE49-F238E27FC236}">
                <a16:creationId xmlns:a16="http://schemas.microsoft.com/office/drawing/2014/main" id="{9C0A8731-7EF5-C742-A19E-C1D68E06EBAC}"/>
              </a:ext>
            </a:extLst>
          </p:cNvPr>
          <p:cNvSpPr txBox="1"/>
          <p:nvPr/>
        </p:nvSpPr>
        <p:spPr>
          <a:xfrm>
            <a:off x="1144566" y="4474395"/>
            <a:ext cx="2009333"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Web server service started</a:t>
            </a:r>
          </a:p>
        </p:txBody>
      </p:sp>
      <p:sp>
        <p:nvSpPr>
          <p:cNvPr id="63" name="TextBox 62">
            <a:extLst>
              <a:ext uri="{FF2B5EF4-FFF2-40B4-BE49-F238E27FC236}">
                <a16:creationId xmlns:a16="http://schemas.microsoft.com/office/drawing/2014/main" id="{07B3B529-6DE6-1940-8741-B95926FC6DC1}"/>
              </a:ext>
            </a:extLst>
          </p:cNvPr>
          <p:cNvSpPr txBox="1"/>
          <p:nvPr/>
        </p:nvSpPr>
        <p:spPr>
          <a:xfrm>
            <a:off x="3798149" y="5532826"/>
            <a:ext cx="6570004" cy="276999"/>
          </a:xfrm>
          <a:prstGeom prst="rect">
            <a:avLst/>
          </a:prstGeom>
          <a:noFill/>
        </p:spPr>
        <p:txBody>
          <a:bodyPr wrap="none" rtlCol="0">
            <a:spAutoFit/>
          </a:bodyPr>
          <a:lstStyle/>
          <a:p>
            <a:r>
              <a:rPr lang="en-MY" sz="1200" dirty="0">
                <a:highlight>
                  <a:srgbClr val="FFFF00"/>
                </a:highlight>
                <a:latin typeface="Arial" panose="020B0604020202020204" pitchFamily="34" charset="0"/>
                <a:cs typeface="Arial" panose="020B0604020202020204" pitchFamily="34" charset="0"/>
              </a:rPr>
              <a:t>Received Signal Strength Indicator of AP, -50 dBm is excellent while 100dBm means no signal</a:t>
            </a:r>
            <a:endParaRPr lang="en-US" sz="1200" dirty="0">
              <a:solidFill>
                <a:srgbClr val="002060"/>
              </a:solidFill>
              <a:highlight>
                <a:srgbClr val="FFFF00"/>
              </a:highlight>
              <a:latin typeface="Arial" panose="020B0604020202020204" pitchFamily="34" charset="0"/>
              <a:cs typeface="Arial" panose="020B0604020202020204" pitchFamily="34" charset="0"/>
            </a:endParaRPr>
          </a:p>
        </p:txBody>
      </p:sp>
      <p:cxnSp>
        <p:nvCxnSpPr>
          <p:cNvPr id="66" name="Straight Arrow Connector 65">
            <a:extLst>
              <a:ext uri="{FF2B5EF4-FFF2-40B4-BE49-F238E27FC236}">
                <a16:creationId xmlns:a16="http://schemas.microsoft.com/office/drawing/2014/main" id="{ECCB3AC7-EF53-9B48-9F8D-F8C9EA2A32A0}"/>
              </a:ext>
            </a:extLst>
          </p:cNvPr>
          <p:cNvCxnSpPr>
            <a:cxnSpLocks/>
          </p:cNvCxnSpPr>
          <p:nvPr/>
        </p:nvCxnSpPr>
        <p:spPr>
          <a:xfrm flipV="1">
            <a:off x="9198237" y="6093835"/>
            <a:ext cx="1" cy="202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8F7C8EE-3466-FD40-8501-6189B5878552}"/>
              </a:ext>
            </a:extLst>
          </p:cNvPr>
          <p:cNvPicPr>
            <a:picLocks noChangeAspect="1"/>
          </p:cNvPicPr>
          <p:nvPr/>
        </p:nvPicPr>
        <p:blipFill>
          <a:blip r:embed="rId3"/>
          <a:stretch>
            <a:fillRect/>
          </a:stretch>
        </p:blipFill>
        <p:spPr>
          <a:xfrm>
            <a:off x="3974063" y="1023346"/>
            <a:ext cx="355600" cy="342900"/>
          </a:xfrm>
          <a:prstGeom prst="rect">
            <a:avLst/>
          </a:prstGeom>
        </p:spPr>
      </p:pic>
      <p:sp>
        <p:nvSpPr>
          <p:cNvPr id="67" name="Rectangle 66">
            <a:extLst>
              <a:ext uri="{FF2B5EF4-FFF2-40B4-BE49-F238E27FC236}">
                <a16:creationId xmlns:a16="http://schemas.microsoft.com/office/drawing/2014/main" id="{7E82C0CF-3D75-CC44-9AC7-12AD8B8705F3}"/>
              </a:ext>
            </a:extLst>
          </p:cNvPr>
          <p:cNvSpPr/>
          <p:nvPr/>
        </p:nvSpPr>
        <p:spPr>
          <a:xfrm>
            <a:off x="250051" y="998452"/>
            <a:ext cx="208593" cy="54192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3311577-91B3-A245-8E96-CCE47D9187F9}"/>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32" name="TextBox 31">
            <a:extLst>
              <a:ext uri="{FF2B5EF4-FFF2-40B4-BE49-F238E27FC236}">
                <a16:creationId xmlns:a16="http://schemas.microsoft.com/office/drawing/2014/main" id="{F77ABBA8-E737-F24C-A9CA-74B867A02033}"/>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4276718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0012AA2-0864-D442-915D-43121DC732F7}"/>
              </a:ext>
            </a:extLst>
          </p:cNvPr>
          <p:cNvSpPr/>
          <p:nvPr/>
        </p:nvSpPr>
        <p:spPr>
          <a:xfrm>
            <a:off x="1433469" y="1555657"/>
            <a:ext cx="7290117" cy="396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6</a:t>
            </a:fld>
            <a:endParaRPr lang="en-US"/>
          </a:p>
        </p:txBody>
      </p:sp>
      <p:sp>
        <p:nvSpPr>
          <p:cNvPr id="2" name="Rectangle 1">
            <a:extLst>
              <a:ext uri="{FF2B5EF4-FFF2-40B4-BE49-F238E27FC236}">
                <a16:creationId xmlns:a16="http://schemas.microsoft.com/office/drawing/2014/main" id="{6A78AF7E-F6FA-4D41-B312-09E779598101}"/>
              </a:ext>
            </a:extLst>
          </p:cNvPr>
          <p:cNvSpPr/>
          <p:nvPr/>
        </p:nvSpPr>
        <p:spPr>
          <a:xfrm>
            <a:off x="441322" y="951110"/>
            <a:ext cx="10812832"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cs typeface="Arial" panose="020B0604020202020204" pitchFamily="34" charset="0"/>
              </a:rPr>
              <a:t>Open a browser and type the ESP32 IP address, </a:t>
            </a:r>
            <a:r>
              <a:rPr lang="en-MY" b="1" i="1" dirty="0">
                <a:solidFill>
                  <a:srgbClr val="002060"/>
                </a:solidFill>
                <a:latin typeface="Arial" panose="020B0604020202020204" pitchFamily="34" charset="0"/>
                <a:cs typeface="Arial" panose="020B0604020202020204" pitchFamily="34" charset="0"/>
              </a:rPr>
              <a:t>192.168.1.105</a:t>
            </a:r>
            <a:endParaRPr lang="en-MY" sz="2000"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BF4C6D56-19D4-CA49-A4D9-7EE4D6E84BF5}"/>
              </a:ext>
            </a:extLst>
          </p:cNvPr>
          <p:cNvPicPr>
            <a:picLocks noChangeAspect="1"/>
          </p:cNvPicPr>
          <p:nvPr/>
        </p:nvPicPr>
        <p:blipFill>
          <a:blip r:embed="rId2"/>
          <a:stretch>
            <a:fillRect/>
          </a:stretch>
        </p:blipFill>
        <p:spPr>
          <a:xfrm>
            <a:off x="1506583" y="1627959"/>
            <a:ext cx="7142494" cy="3799199"/>
          </a:xfrm>
          <a:prstGeom prst="rect">
            <a:avLst/>
          </a:prstGeom>
        </p:spPr>
      </p:pic>
      <p:sp>
        <p:nvSpPr>
          <p:cNvPr id="45" name="TextBox 44">
            <a:extLst>
              <a:ext uri="{FF2B5EF4-FFF2-40B4-BE49-F238E27FC236}">
                <a16:creationId xmlns:a16="http://schemas.microsoft.com/office/drawing/2014/main" id="{8A51735E-4F3E-E540-BCEF-0532D8117A8F}"/>
              </a:ext>
            </a:extLst>
          </p:cNvPr>
          <p:cNvSpPr txBox="1"/>
          <p:nvPr/>
        </p:nvSpPr>
        <p:spPr>
          <a:xfrm>
            <a:off x="60960" y="475232"/>
            <a:ext cx="1887055" cy="523220"/>
          </a:xfrm>
          <a:prstGeom prst="rect">
            <a:avLst/>
          </a:prstGeom>
          <a:noFill/>
          <a:ln>
            <a:noFill/>
          </a:ln>
        </p:spPr>
        <p:txBody>
          <a:bodyPr wrap="none" rtlCol="0">
            <a:spAutoFit/>
          </a:bodyPr>
          <a:lstStyle/>
          <a:p>
            <a:r>
              <a:rPr lang="en-US" sz="2800" b="1" u="sng" dirty="0">
                <a:solidFill>
                  <a:srgbClr val="002060"/>
                </a:solidFill>
              </a:rPr>
              <a:t>The Output</a:t>
            </a:r>
          </a:p>
        </p:txBody>
      </p:sp>
      <p:sp>
        <p:nvSpPr>
          <p:cNvPr id="49" name="Rectangle 48">
            <a:extLst>
              <a:ext uri="{FF2B5EF4-FFF2-40B4-BE49-F238E27FC236}">
                <a16:creationId xmlns:a16="http://schemas.microsoft.com/office/drawing/2014/main" id="{88B3D0A5-F820-BA43-801F-00143E0A4F54}"/>
              </a:ext>
            </a:extLst>
          </p:cNvPr>
          <p:cNvSpPr/>
          <p:nvPr/>
        </p:nvSpPr>
        <p:spPr>
          <a:xfrm>
            <a:off x="697663" y="5929112"/>
            <a:ext cx="10812832" cy="872034"/>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C</a:t>
            </a:r>
            <a:r>
              <a:rPr lang="en-MY" dirty="0">
                <a:solidFill>
                  <a:srgbClr val="002060"/>
                </a:solidFill>
                <a:latin typeface="Arial" panose="020B0604020202020204" pitchFamily="34" charset="0"/>
                <a:cs typeface="Arial" panose="020B0604020202020204" pitchFamily="34" charset="0"/>
              </a:rPr>
              <a:t>ompare the output with the sketch &amp; indicate which line produces them.</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What is the refresh rate? Trace the syntax.</a:t>
            </a:r>
            <a:endPar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C64AFD58-F715-5141-B15F-FC9E737BC5CF}"/>
              </a:ext>
            </a:extLst>
          </p:cNvPr>
          <p:cNvCxnSpPr>
            <a:cxnSpLocks/>
          </p:cNvCxnSpPr>
          <p:nvPr/>
        </p:nvCxnSpPr>
        <p:spPr>
          <a:xfrm flipV="1">
            <a:off x="2918149" y="1993966"/>
            <a:ext cx="0" cy="40506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C992175-3A05-C04C-8589-1679748925BD}"/>
              </a:ext>
            </a:extLst>
          </p:cNvPr>
          <p:cNvCxnSpPr>
            <a:cxnSpLocks/>
          </p:cNvCxnSpPr>
          <p:nvPr/>
        </p:nvCxnSpPr>
        <p:spPr>
          <a:xfrm>
            <a:off x="2918149" y="3018192"/>
            <a:ext cx="109032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230933-06F4-CF41-ABB0-C82C4D33819B}"/>
              </a:ext>
            </a:extLst>
          </p:cNvPr>
          <p:cNvCxnSpPr>
            <a:cxnSpLocks/>
          </p:cNvCxnSpPr>
          <p:nvPr/>
        </p:nvCxnSpPr>
        <p:spPr>
          <a:xfrm>
            <a:off x="2918148" y="3807406"/>
            <a:ext cx="46832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8E212FD-4204-E74C-BFCE-986396465CD2}"/>
              </a:ext>
            </a:extLst>
          </p:cNvPr>
          <p:cNvCxnSpPr>
            <a:cxnSpLocks/>
          </p:cNvCxnSpPr>
          <p:nvPr/>
        </p:nvCxnSpPr>
        <p:spPr>
          <a:xfrm flipV="1">
            <a:off x="5616417" y="3102429"/>
            <a:ext cx="0" cy="3235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4A228-5D39-FF40-AB19-4FB1F87363B2}"/>
              </a:ext>
            </a:extLst>
          </p:cNvPr>
          <p:cNvCxnSpPr>
            <a:cxnSpLocks/>
          </p:cNvCxnSpPr>
          <p:nvPr/>
        </p:nvCxnSpPr>
        <p:spPr>
          <a:xfrm>
            <a:off x="2918149" y="3412495"/>
            <a:ext cx="2698268" cy="13482"/>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CE46EE1-8D7E-6E4A-A62F-3343103D12CC}"/>
              </a:ext>
            </a:extLst>
          </p:cNvPr>
          <p:cNvCxnSpPr>
            <a:cxnSpLocks/>
          </p:cNvCxnSpPr>
          <p:nvPr/>
        </p:nvCxnSpPr>
        <p:spPr>
          <a:xfrm flipV="1">
            <a:off x="6605656" y="4010026"/>
            <a:ext cx="0" cy="3100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2F03BF2-6F5F-CE49-B32B-D04331E36B94}"/>
              </a:ext>
            </a:extLst>
          </p:cNvPr>
          <p:cNvCxnSpPr>
            <a:cxnSpLocks/>
          </p:cNvCxnSpPr>
          <p:nvPr/>
        </p:nvCxnSpPr>
        <p:spPr>
          <a:xfrm>
            <a:off x="2918148" y="4320093"/>
            <a:ext cx="3687508"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402C906-EC0D-0649-8DE1-FB5D02BFE457}"/>
              </a:ext>
            </a:extLst>
          </p:cNvPr>
          <p:cNvCxnSpPr>
            <a:cxnSpLocks/>
          </p:cNvCxnSpPr>
          <p:nvPr/>
        </p:nvCxnSpPr>
        <p:spPr>
          <a:xfrm>
            <a:off x="870857" y="6044609"/>
            <a:ext cx="8011886"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EAF3ABC-032C-C64E-B6DF-181D36089522}"/>
              </a:ext>
            </a:extLst>
          </p:cNvPr>
          <p:cNvSpPr/>
          <p:nvPr/>
        </p:nvSpPr>
        <p:spPr>
          <a:xfrm>
            <a:off x="250051" y="998452"/>
            <a:ext cx="208593" cy="54192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03D25BC-9645-A644-8914-5E41797ECFC9}"/>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20" name="TextBox 19">
            <a:extLst>
              <a:ext uri="{FF2B5EF4-FFF2-40B4-BE49-F238E27FC236}">
                <a16:creationId xmlns:a16="http://schemas.microsoft.com/office/drawing/2014/main" id="{28FCE225-A9CD-864F-AA38-81A5E31B15A7}"/>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301383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0012AA2-0864-D442-915D-43121DC732F7}"/>
              </a:ext>
            </a:extLst>
          </p:cNvPr>
          <p:cNvSpPr/>
          <p:nvPr/>
        </p:nvSpPr>
        <p:spPr>
          <a:xfrm>
            <a:off x="1433469" y="1555658"/>
            <a:ext cx="7239751" cy="3921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CEDEC651-779C-514E-AC54-EADB350E7564}"/>
              </a:ext>
            </a:extLst>
          </p:cNvPr>
          <p:cNvPicPr>
            <a:picLocks noChangeAspect="1"/>
          </p:cNvPicPr>
          <p:nvPr/>
        </p:nvPicPr>
        <p:blipFill>
          <a:blip r:embed="rId2"/>
          <a:stretch>
            <a:fillRect/>
          </a:stretch>
        </p:blipFill>
        <p:spPr>
          <a:xfrm>
            <a:off x="1489881" y="1615768"/>
            <a:ext cx="7126452" cy="3794471"/>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7</a:t>
            </a:fld>
            <a:endParaRPr lang="en-US"/>
          </a:p>
        </p:txBody>
      </p:sp>
      <p:sp>
        <p:nvSpPr>
          <p:cNvPr id="2" name="Rectangle 1">
            <a:extLst>
              <a:ext uri="{FF2B5EF4-FFF2-40B4-BE49-F238E27FC236}">
                <a16:creationId xmlns:a16="http://schemas.microsoft.com/office/drawing/2014/main" id="{6A78AF7E-F6FA-4D41-B312-09E779598101}"/>
              </a:ext>
            </a:extLst>
          </p:cNvPr>
          <p:cNvSpPr/>
          <p:nvPr/>
        </p:nvSpPr>
        <p:spPr>
          <a:xfrm>
            <a:off x="441322" y="951110"/>
            <a:ext cx="10812832"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cs typeface="Arial" panose="020B0604020202020204" pitchFamily="34" charset="0"/>
              </a:rPr>
              <a:t>You can also type </a:t>
            </a:r>
            <a:r>
              <a:rPr lang="en-MY" b="1" i="1" dirty="0">
                <a:solidFill>
                  <a:srgbClr val="002060"/>
                </a:solidFill>
                <a:latin typeface="Arial" panose="020B0604020202020204" pitchFamily="34" charset="0"/>
                <a:cs typeface="Arial" panose="020B0604020202020204" pitchFamily="34" charset="0"/>
              </a:rPr>
              <a:t>esp32.local</a:t>
            </a:r>
            <a:r>
              <a:rPr lang="en-MY" b="1" dirty="0">
                <a:solidFill>
                  <a:srgbClr val="002060"/>
                </a:solidFill>
                <a:latin typeface="Arial" panose="020B0604020202020204" pitchFamily="34" charset="0"/>
                <a:cs typeface="Arial" panose="020B0604020202020204" pitchFamily="34" charset="0"/>
              </a:rPr>
              <a:t> </a:t>
            </a:r>
            <a:r>
              <a:rPr lang="en-MY" dirty="0">
                <a:solidFill>
                  <a:srgbClr val="002060"/>
                </a:solidFill>
                <a:latin typeface="Arial" panose="020B0604020202020204" pitchFamily="34" charset="0"/>
                <a:cs typeface="Arial" panose="020B0604020202020204" pitchFamily="34" charset="0"/>
              </a:rPr>
              <a:t>instead of </a:t>
            </a:r>
            <a:r>
              <a:rPr lang="en-MY" b="1" i="1" dirty="0">
                <a:solidFill>
                  <a:srgbClr val="002060"/>
                </a:solidFill>
                <a:latin typeface="Arial" panose="020B0604020202020204" pitchFamily="34" charset="0"/>
                <a:cs typeface="Arial" panose="020B0604020202020204" pitchFamily="34" charset="0"/>
              </a:rPr>
              <a:t>192.168.1.105</a:t>
            </a:r>
            <a:endParaRPr lang="en-MY" sz="2000"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5" name="TextBox 44">
            <a:extLst>
              <a:ext uri="{FF2B5EF4-FFF2-40B4-BE49-F238E27FC236}">
                <a16:creationId xmlns:a16="http://schemas.microsoft.com/office/drawing/2014/main" id="{8A51735E-4F3E-E540-BCEF-0532D8117A8F}"/>
              </a:ext>
            </a:extLst>
          </p:cNvPr>
          <p:cNvSpPr txBox="1"/>
          <p:nvPr/>
        </p:nvSpPr>
        <p:spPr>
          <a:xfrm>
            <a:off x="60960" y="475232"/>
            <a:ext cx="1887055" cy="523220"/>
          </a:xfrm>
          <a:prstGeom prst="rect">
            <a:avLst/>
          </a:prstGeom>
          <a:noFill/>
          <a:ln>
            <a:noFill/>
          </a:ln>
        </p:spPr>
        <p:txBody>
          <a:bodyPr wrap="none" rtlCol="0">
            <a:spAutoFit/>
          </a:bodyPr>
          <a:lstStyle/>
          <a:p>
            <a:r>
              <a:rPr lang="en-US" sz="2800" b="1" u="sng" dirty="0">
                <a:solidFill>
                  <a:srgbClr val="002060"/>
                </a:solidFill>
              </a:rPr>
              <a:t>The Output</a:t>
            </a:r>
          </a:p>
        </p:txBody>
      </p:sp>
      <p:sp>
        <p:nvSpPr>
          <p:cNvPr id="49" name="Rectangle 48">
            <a:extLst>
              <a:ext uri="{FF2B5EF4-FFF2-40B4-BE49-F238E27FC236}">
                <a16:creationId xmlns:a16="http://schemas.microsoft.com/office/drawing/2014/main" id="{88B3D0A5-F820-BA43-801F-00143E0A4F54}"/>
              </a:ext>
            </a:extLst>
          </p:cNvPr>
          <p:cNvSpPr/>
          <p:nvPr/>
        </p:nvSpPr>
        <p:spPr>
          <a:xfrm>
            <a:off x="697663" y="5929112"/>
            <a:ext cx="10812832"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C</a:t>
            </a:r>
            <a:r>
              <a:rPr lang="en-MY" dirty="0">
                <a:solidFill>
                  <a:srgbClr val="002060"/>
                </a:solidFill>
                <a:latin typeface="Arial" panose="020B0604020202020204" pitchFamily="34" charset="0"/>
                <a:cs typeface="Arial" panose="020B0604020202020204" pitchFamily="34" charset="0"/>
              </a:rPr>
              <a:t>ompare the output with the sketch &amp; indicate which line produce this. </a:t>
            </a:r>
            <a:endParaRPr lang="en-MY" sz="2000"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C64AFD58-F715-5141-B15F-FC9E737BC5CF}"/>
              </a:ext>
            </a:extLst>
          </p:cNvPr>
          <p:cNvCxnSpPr>
            <a:cxnSpLocks/>
          </p:cNvCxnSpPr>
          <p:nvPr/>
        </p:nvCxnSpPr>
        <p:spPr>
          <a:xfrm flipV="1">
            <a:off x="4225579" y="2335070"/>
            <a:ext cx="0" cy="372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A51E4A6-B450-B344-92EB-E187F1EDE818}"/>
              </a:ext>
            </a:extLst>
          </p:cNvPr>
          <p:cNvCxnSpPr>
            <a:cxnSpLocks/>
          </p:cNvCxnSpPr>
          <p:nvPr/>
        </p:nvCxnSpPr>
        <p:spPr>
          <a:xfrm>
            <a:off x="870857" y="6044609"/>
            <a:ext cx="8011886"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6946087-9F07-144C-96B9-792395387E0A}"/>
              </a:ext>
            </a:extLst>
          </p:cNvPr>
          <p:cNvSpPr/>
          <p:nvPr/>
        </p:nvSpPr>
        <p:spPr>
          <a:xfrm>
            <a:off x="250051" y="998452"/>
            <a:ext cx="208593" cy="54192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753643F-94F2-B54C-99FB-5A1945149BDB}"/>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4" name="TextBox 13">
            <a:extLst>
              <a:ext uri="{FF2B5EF4-FFF2-40B4-BE49-F238E27FC236}">
                <a16:creationId xmlns:a16="http://schemas.microsoft.com/office/drawing/2014/main" id="{B340113F-144B-0E4D-A2C0-970EBA7B8B19}"/>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274774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42238DA-924B-D844-82AB-7A143D73056B}"/>
              </a:ext>
            </a:extLst>
          </p:cNvPr>
          <p:cNvSpPr/>
          <p:nvPr/>
        </p:nvSpPr>
        <p:spPr>
          <a:xfrm>
            <a:off x="1433469" y="3775758"/>
            <a:ext cx="9090152" cy="2094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0012AA2-0864-D442-915D-43121DC732F7}"/>
              </a:ext>
            </a:extLst>
          </p:cNvPr>
          <p:cNvSpPr/>
          <p:nvPr/>
        </p:nvSpPr>
        <p:spPr>
          <a:xfrm>
            <a:off x="1433469" y="1587742"/>
            <a:ext cx="9090152" cy="2094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8</a:t>
            </a:fld>
            <a:endParaRPr lang="en-US"/>
          </a:p>
        </p:txBody>
      </p:sp>
      <p:sp>
        <p:nvSpPr>
          <p:cNvPr id="2" name="Rectangle 1">
            <a:extLst>
              <a:ext uri="{FF2B5EF4-FFF2-40B4-BE49-F238E27FC236}">
                <a16:creationId xmlns:a16="http://schemas.microsoft.com/office/drawing/2014/main" id="{6A78AF7E-F6FA-4D41-B312-09E779598101}"/>
              </a:ext>
            </a:extLst>
          </p:cNvPr>
          <p:cNvSpPr/>
          <p:nvPr/>
        </p:nvSpPr>
        <p:spPr>
          <a:xfrm>
            <a:off x="441322" y="951110"/>
            <a:ext cx="10812832"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Add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inline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the end of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192.168.1.100/</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and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esp32.local/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endParaRPr lang="en-MY" sz="2000"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5" name="TextBox 44">
            <a:extLst>
              <a:ext uri="{FF2B5EF4-FFF2-40B4-BE49-F238E27FC236}">
                <a16:creationId xmlns:a16="http://schemas.microsoft.com/office/drawing/2014/main" id="{8A51735E-4F3E-E540-BCEF-0532D8117A8F}"/>
              </a:ext>
            </a:extLst>
          </p:cNvPr>
          <p:cNvSpPr txBox="1"/>
          <p:nvPr/>
        </p:nvSpPr>
        <p:spPr>
          <a:xfrm>
            <a:off x="60960" y="475232"/>
            <a:ext cx="1887055" cy="523220"/>
          </a:xfrm>
          <a:prstGeom prst="rect">
            <a:avLst/>
          </a:prstGeom>
          <a:noFill/>
          <a:ln>
            <a:noFill/>
          </a:ln>
        </p:spPr>
        <p:txBody>
          <a:bodyPr wrap="none" rtlCol="0">
            <a:spAutoFit/>
          </a:bodyPr>
          <a:lstStyle/>
          <a:p>
            <a:r>
              <a:rPr lang="en-US" sz="2800" b="1" u="sng" dirty="0">
                <a:solidFill>
                  <a:srgbClr val="002060"/>
                </a:solidFill>
              </a:rPr>
              <a:t>The Output</a:t>
            </a:r>
          </a:p>
        </p:txBody>
      </p:sp>
      <p:sp>
        <p:nvSpPr>
          <p:cNvPr id="49" name="Rectangle 48">
            <a:extLst>
              <a:ext uri="{FF2B5EF4-FFF2-40B4-BE49-F238E27FC236}">
                <a16:creationId xmlns:a16="http://schemas.microsoft.com/office/drawing/2014/main" id="{88B3D0A5-F820-BA43-801F-00143E0A4F54}"/>
              </a:ext>
            </a:extLst>
          </p:cNvPr>
          <p:cNvSpPr/>
          <p:nvPr/>
        </p:nvSpPr>
        <p:spPr>
          <a:xfrm>
            <a:off x="3280843" y="5929112"/>
            <a:ext cx="6754697"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Trace which syntax produce this output</a:t>
            </a:r>
            <a:r>
              <a:rPr lang="en-MY" dirty="0">
                <a:solidFill>
                  <a:srgbClr val="002060"/>
                </a:solidFill>
                <a:latin typeface="Arial" panose="020B0604020202020204" pitchFamily="34" charset="0"/>
                <a:cs typeface="Arial" panose="020B0604020202020204" pitchFamily="34" charset="0"/>
              </a:rPr>
              <a:t>. </a:t>
            </a:r>
            <a:endParaRPr lang="en-MY" sz="2000"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FD7E2B5D-4152-BB41-879B-51039A67E6D3}"/>
              </a:ext>
            </a:extLst>
          </p:cNvPr>
          <p:cNvPicPr>
            <a:picLocks noChangeAspect="1"/>
          </p:cNvPicPr>
          <p:nvPr/>
        </p:nvPicPr>
        <p:blipFill>
          <a:blip r:embed="rId2"/>
          <a:stretch>
            <a:fillRect/>
          </a:stretch>
        </p:blipFill>
        <p:spPr>
          <a:xfrm>
            <a:off x="1486832" y="1648736"/>
            <a:ext cx="8953500" cy="1955800"/>
          </a:xfrm>
          <a:prstGeom prst="rect">
            <a:avLst/>
          </a:prstGeom>
        </p:spPr>
      </p:pic>
      <p:pic>
        <p:nvPicPr>
          <p:cNvPr id="4" name="Picture 3">
            <a:extLst>
              <a:ext uri="{FF2B5EF4-FFF2-40B4-BE49-F238E27FC236}">
                <a16:creationId xmlns:a16="http://schemas.microsoft.com/office/drawing/2014/main" id="{EB32303F-BC4D-4E44-B02E-79C9D556DAB6}"/>
              </a:ext>
            </a:extLst>
          </p:cNvPr>
          <p:cNvPicPr>
            <a:picLocks noChangeAspect="1"/>
          </p:cNvPicPr>
          <p:nvPr/>
        </p:nvPicPr>
        <p:blipFill>
          <a:blip r:embed="rId3"/>
          <a:stretch>
            <a:fillRect/>
          </a:stretch>
        </p:blipFill>
        <p:spPr>
          <a:xfrm>
            <a:off x="1500084" y="3841778"/>
            <a:ext cx="8953500" cy="1955800"/>
          </a:xfrm>
          <a:prstGeom prst="rect">
            <a:avLst/>
          </a:prstGeom>
        </p:spPr>
      </p:pic>
      <p:cxnSp>
        <p:nvCxnSpPr>
          <p:cNvPr id="16" name="Straight Arrow Connector 15">
            <a:extLst>
              <a:ext uri="{FF2B5EF4-FFF2-40B4-BE49-F238E27FC236}">
                <a16:creationId xmlns:a16="http://schemas.microsoft.com/office/drawing/2014/main" id="{0374BB5A-C4FD-504E-A80C-755DA68758BC}"/>
              </a:ext>
            </a:extLst>
          </p:cNvPr>
          <p:cNvCxnSpPr>
            <a:cxnSpLocks/>
          </p:cNvCxnSpPr>
          <p:nvPr/>
        </p:nvCxnSpPr>
        <p:spPr>
          <a:xfrm flipV="1">
            <a:off x="7093628" y="2444653"/>
            <a:ext cx="0" cy="3602465"/>
          </a:xfrm>
          <a:prstGeom prst="straightConnector1">
            <a:avLst/>
          </a:pr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8105D22-8AF3-614D-BCD9-F530C7F3AAC6}"/>
              </a:ext>
            </a:extLst>
          </p:cNvPr>
          <p:cNvCxnSpPr>
            <a:cxnSpLocks/>
          </p:cNvCxnSpPr>
          <p:nvPr/>
        </p:nvCxnSpPr>
        <p:spPr>
          <a:xfrm flipH="1">
            <a:off x="6165111" y="2444653"/>
            <a:ext cx="92851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0EF79EB-40BB-7040-8DC3-A9CA00B2F046}"/>
              </a:ext>
            </a:extLst>
          </p:cNvPr>
          <p:cNvCxnSpPr>
            <a:cxnSpLocks/>
          </p:cNvCxnSpPr>
          <p:nvPr/>
        </p:nvCxnSpPr>
        <p:spPr>
          <a:xfrm flipH="1">
            <a:off x="5963582" y="4622733"/>
            <a:ext cx="113004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A4568C5-1529-6349-9707-ECD0498EEEE7}"/>
              </a:ext>
            </a:extLst>
          </p:cNvPr>
          <p:cNvCxnSpPr>
            <a:cxnSpLocks/>
          </p:cNvCxnSpPr>
          <p:nvPr/>
        </p:nvCxnSpPr>
        <p:spPr>
          <a:xfrm>
            <a:off x="3483429" y="6044609"/>
            <a:ext cx="4365171" cy="2509"/>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CBF3CD1-530D-364D-93AF-143B8E66B1B1}"/>
              </a:ext>
            </a:extLst>
          </p:cNvPr>
          <p:cNvSpPr/>
          <p:nvPr/>
        </p:nvSpPr>
        <p:spPr>
          <a:xfrm>
            <a:off x="250051" y="998452"/>
            <a:ext cx="208593" cy="54192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F7D1AB5-0ACE-B34D-9E14-42B232206633}"/>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8" name="TextBox 17">
            <a:extLst>
              <a:ext uri="{FF2B5EF4-FFF2-40B4-BE49-F238E27FC236}">
                <a16:creationId xmlns:a16="http://schemas.microsoft.com/office/drawing/2014/main" id="{F142AD32-6743-9442-88B0-E336F17BDD23}"/>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109037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309040-A078-BB42-8461-39C1295CF5A6}"/>
              </a:ext>
            </a:extLst>
          </p:cNvPr>
          <p:cNvPicPr>
            <a:picLocks noChangeAspect="1"/>
          </p:cNvPicPr>
          <p:nvPr/>
        </p:nvPicPr>
        <p:blipFill>
          <a:blip r:embed="rId2"/>
          <a:stretch>
            <a:fillRect/>
          </a:stretch>
        </p:blipFill>
        <p:spPr>
          <a:xfrm>
            <a:off x="937845" y="3998893"/>
            <a:ext cx="2866899" cy="707083"/>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9</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874377" cy="523220"/>
          </a:xfrm>
          <a:prstGeom prst="rect">
            <a:avLst/>
          </a:prstGeom>
          <a:noFill/>
          <a:ln>
            <a:noFill/>
          </a:ln>
        </p:spPr>
        <p:txBody>
          <a:bodyPr wrap="none" rtlCol="0">
            <a:spAutoFit/>
          </a:bodyPr>
          <a:lstStyle/>
          <a:p>
            <a:r>
              <a:rPr lang="en-US" sz="2800" b="1" u="sng" dirty="0">
                <a:solidFill>
                  <a:srgbClr val="002060"/>
                </a:solidFill>
              </a:rPr>
              <a:t>Code Explanation</a:t>
            </a:r>
          </a:p>
        </p:txBody>
      </p:sp>
      <p:sp>
        <p:nvSpPr>
          <p:cNvPr id="3" name="Rectangle 2">
            <a:extLst>
              <a:ext uri="{FF2B5EF4-FFF2-40B4-BE49-F238E27FC236}">
                <a16:creationId xmlns:a16="http://schemas.microsoft.com/office/drawing/2014/main" id="{C77AD46A-6AA1-0D40-B030-0A639D5FC3A2}"/>
              </a:ext>
            </a:extLst>
          </p:cNvPr>
          <p:cNvSpPr/>
          <p:nvPr/>
        </p:nvSpPr>
        <p:spPr>
          <a:xfrm>
            <a:off x="937846" y="3978339"/>
            <a:ext cx="10118066" cy="72744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538912C-5536-2045-BE1E-41C33CA60D5B}"/>
              </a:ext>
            </a:extLst>
          </p:cNvPr>
          <p:cNvSpPr/>
          <p:nvPr/>
        </p:nvSpPr>
        <p:spPr>
          <a:xfrm>
            <a:off x="441322" y="956572"/>
            <a:ext cx="10812832" cy="2949525"/>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Filename: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sketch-iii_esp32-webserver.ino </a:t>
            </a: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This sketch consists of 4 functions:</a:t>
            </a:r>
          </a:p>
          <a:p>
            <a:pPr marL="228600" algn="just">
              <a:lnSpc>
                <a:spcPct val="150000"/>
              </a:lnSpc>
            </a:pP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void setup( ), void loop( ), String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SendHTML</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 void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handle_root</a:t>
            </a:r>
            <a:r>
              <a:rPr lang="en-MY" b="1" i="1">
                <a:solidFill>
                  <a:srgbClr val="002060"/>
                </a:solidFill>
                <a:latin typeface="Arial" panose="020B0604020202020204" pitchFamily="34" charset="0"/>
                <a:ea typeface="Times New Roman" panose="02020603050405020304" pitchFamily="18" charset="0"/>
                <a:cs typeface="Arial" panose="020B0604020202020204" pitchFamily="34" charset="0"/>
              </a:rPr>
              <a:t>( )</a:t>
            </a:r>
            <a:endPar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Start the sketch with the library includes: </a:t>
            </a:r>
          </a:p>
          <a:p>
            <a:pPr marL="685800" lvl="1" algn="just">
              <a:lnSpc>
                <a:spcPct val="150000"/>
              </a:lnSpc>
            </a:pPr>
            <a:r>
              <a:rPr lang="en-MY" b="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Wifi.h</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is to allow ESP32 to join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WiFi</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network</a:t>
            </a:r>
          </a:p>
          <a:p>
            <a:pPr marL="685800" lvl="1" algn="just">
              <a:lnSpc>
                <a:spcPct val="150000"/>
              </a:lnSpc>
            </a:pPr>
            <a:r>
              <a:rPr lang="en-MY" b="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WebServer.h</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is to enable HTTP web server service to run on EPS32</a:t>
            </a:r>
          </a:p>
          <a:p>
            <a:pPr marL="685800" lvl="1" algn="just">
              <a:lnSpc>
                <a:spcPct val="150000"/>
              </a:lnSpc>
            </a:pPr>
            <a:r>
              <a:rPr lang="en-MY" b="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ESPmDNS.h</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is to resolves hostname to ESP32 IP address</a:t>
            </a:r>
          </a:p>
        </p:txBody>
      </p:sp>
      <p:pic>
        <p:nvPicPr>
          <p:cNvPr id="12" name="Picture 11">
            <a:extLst>
              <a:ext uri="{FF2B5EF4-FFF2-40B4-BE49-F238E27FC236}">
                <a16:creationId xmlns:a16="http://schemas.microsoft.com/office/drawing/2014/main" id="{4D95D977-669D-FF48-85EA-71C14B3D912A}"/>
              </a:ext>
            </a:extLst>
          </p:cNvPr>
          <p:cNvPicPr>
            <a:picLocks noChangeAspect="1"/>
          </p:cNvPicPr>
          <p:nvPr/>
        </p:nvPicPr>
        <p:blipFill>
          <a:blip r:embed="rId3"/>
          <a:stretch>
            <a:fillRect/>
          </a:stretch>
        </p:blipFill>
        <p:spPr>
          <a:xfrm>
            <a:off x="946595" y="5192524"/>
            <a:ext cx="3987800" cy="685800"/>
          </a:xfrm>
          <a:prstGeom prst="rect">
            <a:avLst/>
          </a:prstGeom>
        </p:spPr>
      </p:pic>
      <p:sp>
        <p:nvSpPr>
          <p:cNvPr id="13" name="Rectangle 12">
            <a:extLst>
              <a:ext uri="{FF2B5EF4-FFF2-40B4-BE49-F238E27FC236}">
                <a16:creationId xmlns:a16="http://schemas.microsoft.com/office/drawing/2014/main" id="{E469541A-B77E-C84A-B030-6C44B3F965F6}"/>
              </a:ext>
            </a:extLst>
          </p:cNvPr>
          <p:cNvSpPr/>
          <p:nvPr/>
        </p:nvSpPr>
        <p:spPr>
          <a:xfrm>
            <a:off x="937846" y="5180523"/>
            <a:ext cx="10118066" cy="720905"/>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4F13636-630F-3E49-A40C-112BE496AC44}"/>
              </a:ext>
            </a:extLst>
          </p:cNvPr>
          <p:cNvSpPr/>
          <p:nvPr/>
        </p:nvSpPr>
        <p:spPr>
          <a:xfrm>
            <a:off x="441321" y="4738457"/>
            <a:ext cx="10812831" cy="456600"/>
          </a:xfrm>
          <a:prstGeom prst="rect">
            <a:avLst/>
          </a:prstGeom>
        </p:spPr>
        <p:txBody>
          <a:bodyPr wrap="square">
            <a:spAutoFit/>
          </a:bodyPr>
          <a:lstStyle/>
          <a:p>
            <a:pPr marL="228600" algn="just">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Add the network credential to which wireless router the ESP32 will be connected:</a:t>
            </a:r>
          </a:p>
        </p:txBody>
      </p:sp>
      <p:sp>
        <p:nvSpPr>
          <p:cNvPr id="16" name="Rectangle 15">
            <a:extLst>
              <a:ext uri="{FF2B5EF4-FFF2-40B4-BE49-F238E27FC236}">
                <a16:creationId xmlns:a16="http://schemas.microsoft.com/office/drawing/2014/main" id="{8EB14F0E-EB22-8C4C-B154-F80C76825AD4}"/>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71E4067-9F50-4346-B5B4-421B080864AB}"/>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2b. Create a Web Server with ESP32 and Arduino IDE</a:t>
            </a:r>
          </a:p>
        </p:txBody>
      </p:sp>
      <p:sp>
        <p:nvSpPr>
          <p:cNvPr id="15" name="TextBox 14">
            <a:extLst>
              <a:ext uri="{FF2B5EF4-FFF2-40B4-BE49-F238E27FC236}">
                <a16:creationId xmlns:a16="http://schemas.microsoft.com/office/drawing/2014/main" id="{AD490A43-AA86-4D4E-B345-F588820C7B2F}"/>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3119422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14444</TotalTime>
  <Words>1682</Words>
  <Application>Microsoft Macintosh PowerPoint</Application>
  <PresentationFormat>Widescreen</PresentationFormat>
  <Paragraphs>168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Consolas</vt:lpstr>
      <vt:lpstr>Times New Roman</vt:lpstr>
      <vt:lpstr>Office Theme</vt:lpstr>
      <vt:lpstr>Create a Web Server with ESP32 and Arduino 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Exercises  </dc:title>
  <dc:creator>Safyzan Salim</dc:creator>
  <cp:lastModifiedBy>Safyzan Salim</cp:lastModifiedBy>
  <cp:revision>252</cp:revision>
  <cp:lastPrinted>2021-01-08T23:57:14Z</cp:lastPrinted>
  <dcterms:created xsi:type="dcterms:W3CDTF">2019-08-26T23:13:04Z</dcterms:created>
  <dcterms:modified xsi:type="dcterms:W3CDTF">2021-02-06T04:15:19Z</dcterms:modified>
</cp:coreProperties>
</file>